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64" r:id="rId4"/>
    <p:sldId id="258" r:id="rId5"/>
    <p:sldId id="276" r:id="rId6"/>
    <p:sldId id="259" r:id="rId7"/>
    <p:sldId id="260" r:id="rId8"/>
    <p:sldId id="261" r:id="rId9"/>
    <p:sldId id="262" r:id="rId10"/>
    <p:sldId id="263" r:id="rId11"/>
    <p:sldId id="265" r:id="rId12"/>
    <p:sldId id="266" r:id="rId13"/>
    <p:sldId id="267" r:id="rId14"/>
    <p:sldId id="268" r:id="rId15"/>
    <p:sldId id="269" r:id="rId16"/>
    <p:sldId id="273" r:id="rId17"/>
    <p:sldId id="274" r:id="rId18"/>
    <p:sldId id="275" r:id="rId19"/>
    <p:sldId id="270" r:id="rId20"/>
    <p:sldId id="272" r:id="rId21"/>
    <p:sldId id="277" r:id="rId22"/>
    <p:sldId id="278" r:id="rId23"/>
    <p:sldId id="279" r:id="rId24"/>
    <p:sldId id="280" r:id="rId25"/>
    <p:sldId id="281" r:id="rId26"/>
    <p:sldId id="282" r:id="rId27"/>
    <p:sldId id="284" r:id="rId28"/>
    <p:sldId id="283"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yuktha Patnaik" initials="SP" lastIdx="1" clrIdx="0">
    <p:extLst>
      <p:ext uri="{19B8F6BF-5375-455C-9EA6-DF929625EA0E}">
        <p15:presenceInfo xmlns:p15="http://schemas.microsoft.com/office/powerpoint/2012/main" userId="e7341b03d062fe1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94660"/>
  </p:normalViewPr>
  <p:slideViewPr>
    <p:cSldViewPr>
      <p:cViewPr varScale="1">
        <p:scale>
          <a:sx n="87" d="100"/>
          <a:sy n="87" d="100"/>
        </p:scale>
        <p:origin x="1344" y="4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CEC6DDD9-A945-417F-9947-D700F23E8FDB}" type="datetimeFigureOut">
              <a:rPr lang="en-IN" smtClean="0"/>
              <a:pPr/>
              <a:t>01-09-2022</a:t>
            </a:fld>
            <a:endParaRPr lang="en-IN"/>
          </a:p>
        </p:txBody>
      </p:sp>
      <p:sp>
        <p:nvSpPr>
          <p:cNvPr id="20" name="Footer Placeholder 19"/>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3E6FC631-F80B-44AD-9EC0-25174E4BB56C}" type="slidenum">
              <a:rPr lang="en-IN" smtClean="0"/>
              <a:pPr/>
              <a:t>‹#›</a:t>
            </a:fld>
            <a:endParaRPr lang="en-IN"/>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EC6DDD9-A945-417F-9947-D700F23E8FDB}" type="datetimeFigureOut">
              <a:rPr lang="en-IN" smtClean="0"/>
              <a:pPr/>
              <a:t>01-09-2022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FC631-F80B-44AD-9EC0-25174E4BB56C}"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EC6DDD9-A945-417F-9947-D700F23E8FDB}" type="datetimeFigureOut">
              <a:rPr lang="en-IN" smtClean="0"/>
              <a:pPr/>
              <a:t>01-09-2022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FC631-F80B-44AD-9EC0-25174E4BB56C}"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EC6DDD9-A945-417F-9947-D700F23E8FDB}" type="datetimeFigureOut">
              <a:rPr lang="en-IN" smtClean="0"/>
              <a:pPr/>
              <a:t>01-09-2022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FC631-F80B-44AD-9EC0-25174E4BB56C}"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CEC6DDD9-A945-417F-9947-D700F23E8FDB}" type="datetimeFigureOut">
              <a:rPr lang="en-IN" smtClean="0"/>
              <a:pPr/>
              <a:t>01-09-2022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FC631-F80B-44AD-9EC0-25174E4BB56C}" type="slidenum">
              <a:rPr lang="en-IN" smtClean="0"/>
              <a:pPr/>
              <a:t>‹#›</a:t>
            </a:fld>
            <a:endParaRPr lang="en-IN"/>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EC6DDD9-A945-417F-9947-D700F23E8FDB}" type="datetimeFigureOut">
              <a:rPr lang="en-IN" smtClean="0"/>
              <a:pPr/>
              <a:t>01-09-2022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6FC631-F80B-44AD-9EC0-25174E4BB56C}"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CEC6DDD9-A945-417F-9947-D700F23E8FDB}" type="datetimeFigureOut">
              <a:rPr lang="en-IN" smtClean="0"/>
              <a:pPr/>
              <a:t>01-09-2022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E6FC631-F80B-44AD-9EC0-25174E4BB56C}"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CEC6DDD9-A945-417F-9947-D700F23E8FDB}" type="datetimeFigureOut">
              <a:rPr lang="en-IN" smtClean="0"/>
              <a:pPr/>
              <a:t>01-09-2022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E6FC631-F80B-44AD-9EC0-25174E4BB56C}"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CEC6DDD9-A945-417F-9947-D700F23E8FDB}" type="datetimeFigureOut">
              <a:rPr lang="en-IN" smtClean="0"/>
              <a:pPr/>
              <a:t>01-09-2022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E6FC631-F80B-44AD-9EC0-25174E4BB56C}" type="slidenum">
              <a:rPr lang="en-IN" smtClean="0"/>
              <a:pPr/>
              <a:t>‹#›</a:t>
            </a:fld>
            <a:endParaRPr lang="en-IN"/>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EC6DDD9-A945-417F-9947-D700F23E8FDB}" type="datetimeFigureOut">
              <a:rPr lang="en-IN" smtClean="0"/>
              <a:pPr/>
              <a:t>01-09-2022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6FC631-F80B-44AD-9EC0-25174E4BB56C}"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CEC6DDD9-A945-417F-9947-D700F23E8FDB}" type="datetimeFigureOut">
              <a:rPr lang="en-IN" smtClean="0"/>
              <a:pPr/>
              <a:t>01-09-2022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6FC631-F80B-44AD-9EC0-25174E4BB56C}" type="slidenum">
              <a:rPr lang="en-IN" smtClean="0"/>
              <a:pPr/>
              <a:t>‹#›</a:t>
            </a:fld>
            <a:endParaRPr lang="en-IN"/>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CEC6DDD9-A945-417F-9947-D700F23E8FDB}" type="datetimeFigureOut">
              <a:rPr lang="en-IN" smtClean="0"/>
              <a:pPr/>
              <a:t>01-09-2022</a:t>
            </a:fld>
            <a:endParaRPr lang="en-IN"/>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IN"/>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3E6FC631-F80B-44AD-9EC0-25174E4BB56C}" type="slidenum">
              <a:rPr lang="en-IN" smtClean="0"/>
              <a:pPr/>
              <a:t>‹#›</a:t>
            </a:fld>
            <a:endParaRPr lang="en-IN"/>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4400" dirty="0">
                <a:latin typeface="Times New Roman" panose="02020603050405020304" pitchFamily="18" charset="0"/>
                <a:cs typeface="Times New Roman" panose="02020603050405020304" pitchFamily="18" charset="0"/>
              </a:rPr>
              <a:t>Sentiment Analysis on Amazon Product Reviews</a:t>
            </a:r>
          </a:p>
        </p:txBody>
      </p:sp>
      <p:pic>
        <p:nvPicPr>
          <p:cNvPr id="5" name="Picture 4">
            <a:extLst>
              <a:ext uri="{FF2B5EF4-FFF2-40B4-BE49-F238E27FC236}">
                <a16:creationId xmlns:a16="http://schemas.microsoft.com/office/drawing/2014/main" id="{352E5C48-C335-4BCC-AD93-CBFE141B78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3768" y="2420888"/>
            <a:ext cx="4680520" cy="2995066"/>
          </a:xfrm>
          <a:prstGeom prst="rect">
            <a:avLst/>
          </a:prstGeom>
        </p:spPr>
      </p:pic>
      <p:sp>
        <p:nvSpPr>
          <p:cNvPr id="4" name="TextBox 3">
            <a:extLst>
              <a:ext uri="{FF2B5EF4-FFF2-40B4-BE49-F238E27FC236}">
                <a16:creationId xmlns:a16="http://schemas.microsoft.com/office/drawing/2014/main" id="{04F244F0-A977-6C14-035A-D16792E3AB26}"/>
              </a:ext>
            </a:extLst>
          </p:cNvPr>
          <p:cNvSpPr txBox="1"/>
          <p:nvPr/>
        </p:nvSpPr>
        <p:spPr>
          <a:xfrm>
            <a:off x="3527884" y="5543095"/>
            <a:ext cx="2592288" cy="461665"/>
          </a:xfrm>
          <a:prstGeom prst="rect">
            <a:avLst/>
          </a:prstGeom>
          <a:noFill/>
        </p:spPr>
        <p:txBody>
          <a:bodyPr wrap="square" rtlCol="0">
            <a:spAutoFit/>
          </a:bodyPr>
          <a:lstStyle/>
          <a:p>
            <a:pPr>
              <a:spcBef>
                <a:spcPct val="0"/>
              </a:spcBef>
            </a:pPr>
            <a:r>
              <a:rPr lang="en-US" sz="2400" dirty="0">
                <a:solidFill>
                  <a:schemeClr val="tx2">
                    <a:satMod val="130000"/>
                  </a:schemeClr>
                </a:solidFill>
                <a:effectLst>
                  <a:outerShdw blurRad="50000" dist="30000" dir="5400000" algn="tl" rotWithShape="0">
                    <a:srgbClr val="000000">
                      <a:alpha val="30000"/>
                    </a:srgbClr>
                  </a:outerShdw>
                </a:effectLst>
                <a:latin typeface="Times New Roman" panose="02020603050405020304" pitchFamily="18" charset="0"/>
                <a:ea typeface="+mj-ea"/>
                <a:cs typeface="Times New Roman" panose="02020603050405020304" pitchFamily="18" charset="0"/>
              </a:rPr>
              <a:t>Samyuktha Patnaik</a:t>
            </a:r>
            <a:endParaRPr lang="en-IN" sz="2400" dirty="0">
              <a:solidFill>
                <a:schemeClr val="tx2">
                  <a:satMod val="130000"/>
                </a:schemeClr>
              </a:solidFill>
              <a:effectLst>
                <a:outerShdw blurRad="50000" dist="30000" dir="5400000" algn="tl" rotWithShape="0">
                  <a:srgbClr val="000000">
                    <a:alpha val="30000"/>
                  </a:srgbClr>
                </a:outerShdw>
              </a:effectLst>
              <a:latin typeface="Times New Roman" panose="02020603050405020304" pitchFamily="18" charset="0"/>
              <a:ea typeface="+mj-ea"/>
              <a:cs typeface="Times New Roman" panose="02020603050405020304" pitchFamily="18" charset="0"/>
            </a:endParaRPr>
          </a:p>
        </p:txBody>
      </p:sp>
      <p:sp>
        <p:nvSpPr>
          <p:cNvPr id="6" name="TextBox 5">
            <a:extLst>
              <a:ext uri="{FF2B5EF4-FFF2-40B4-BE49-F238E27FC236}">
                <a16:creationId xmlns:a16="http://schemas.microsoft.com/office/drawing/2014/main" id="{5DB643AB-0D39-5343-B9E9-759987AD1B7F}"/>
              </a:ext>
            </a:extLst>
          </p:cNvPr>
          <p:cNvSpPr txBox="1"/>
          <p:nvPr/>
        </p:nvSpPr>
        <p:spPr>
          <a:xfrm>
            <a:off x="7182435" y="-26377"/>
            <a:ext cx="2088232" cy="646331"/>
          </a:xfrm>
          <a:prstGeom prst="rect">
            <a:avLst/>
          </a:prstGeom>
          <a:noFill/>
        </p:spPr>
        <p:txBody>
          <a:bodyPr wrap="square" rtlCol="0">
            <a:spAutoFit/>
          </a:bodyPr>
          <a:lstStyle/>
          <a:p>
            <a:r>
              <a:rPr lang="en-US" sz="1800" dirty="0">
                <a:solidFill>
                  <a:schemeClr val="bg1">
                    <a:lumMod val="85000"/>
                  </a:schemeClr>
                </a:solidFill>
                <a:latin typeface="Times New Roman" panose="02020603050405020304" pitchFamily="18" charset="0"/>
                <a:ea typeface="+mj-ea"/>
                <a:cs typeface="Times New Roman" panose="02020603050405020304" pitchFamily="18" charset="0"/>
              </a:rPr>
              <a:t>Samyuktha Patnaik</a:t>
            </a:r>
            <a:endParaRPr lang="en-IN" sz="1800" dirty="0">
              <a:solidFill>
                <a:schemeClr val="bg1">
                  <a:lumMod val="85000"/>
                </a:schemeClr>
              </a:solidFill>
              <a:latin typeface="Times New Roman" panose="02020603050405020304" pitchFamily="18" charset="0"/>
              <a:ea typeface="+mj-ea"/>
              <a:cs typeface="Times New Roman" panose="02020603050405020304" pitchFamily="18" charset="0"/>
            </a:endParaRP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03648" y="260648"/>
            <a:ext cx="7528880" cy="1584176"/>
          </a:xfrm>
        </p:spPr>
        <p:txBody>
          <a:bodyPr>
            <a:normAutofit fontScale="77500" lnSpcReduction="20000"/>
          </a:bodyPr>
          <a:lstStyle/>
          <a:p>
            <a:pPr>
              <a:buNone/>
            </a:pPr>
            <a:r>
              <a:rPr lang="en-IN" sz="2000" dirty="0"/>
              <a:t>vii) </a:t>
            </a:r>
            <a:r>
              <a:rPr lang="en-IN" sz="2000" dirty="0" err="1"/>
              <a:t>Countvectorizer</a:t>
            </a:r>
            <a:r>
              <a:rPr lang="en-IN" sz="2000" dirty="0"/>
              <a:t> and </a:t>
            </a:r>
            <a:r>
              <a:rPr lang="en-IN" sz="2000" dirty="0" err="1"/>
              <a:t>ngrams</a:t>
            </a:r>
            <a:r>
              <a:rPr lang="en-IN" sz="2000" dirty="0"/>
              <a:t>:</a:t>
            </a:r>
          </a:p>
          <a:p>
            <a:r>
              <a:rPr lang="en-IN" sz="2000" dirty="0" err="1"/>
              <a:t>Ngrams</a:t>
            </a:r>
            <a:r>
              <a:rPr lang="en-IN" sz="2000" dirty="0"/>
              <a:t> : they are continuous sequence of words in a text block.</a:t>
            </a:r>
          </a:p>
          <a:p>
            <a:r>
              <a:rPr lang="en-IN" sz="2000" dirty="0" err="1"/>
              <a:t>CountVectorizer</a:t>
            </a:r>
            <a:r>
              <a:rPr lang="en-IN" sz="2000" dirty="0"/>
              <a:t> : converts a collection of text documents to a vector of term/token counts</a:t>
            </a:r>
          </a:p>
          <a:p>
            <a:endParaRPr lang="en-IN" sz="2000" dirty="0"/>
          </a:p>
          <a:p>
            <a:pPr>
              <a:buNone/>
            </a:pPr>
            <a:r>
              <a:rPr lang="en-IN" sz="2000" dirty="0" err="1"/>
              <a:t>CountVectorizer</a:t>
            </a:r>
            <a:r>
              <a:rPr lang="en-IN" sz="2000" dirty="0"/>
              <a:t> with Bi-Grams:</a:t>
            </a:r>
          </a:p>
        </p:txBody>
      </p:sp>
      <p:pic>
        <p:nvPicPr>
          <p:cNvPr id="1026" name="Picture 2"/>
          <p:cNvPicPr>
            <a:picLocks noChangeAspect="1" noChangeArrowheads="1"/>
          </p:cNvPicPr>
          <p:nvPr/>
        </p:nvPicPr>
        <p:blipFill>
          <a:blip r:embed="rId2" cstate="print"/>
          <a:srcRect/>
          <a:stretch>
            <a:fillRect/>
          </a:stretch>
        </p:blipFill>
        <p:spPr bwMode="auto">
          <a:xfrm>
            <a:off x="1403648" y="1844824"/>
            <a:ext cx="7056784" cy="4748434"/>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7624" y="404664"/>
            <a:ext cx="7498080" cy="792088"/>
          </a:xfrm>
        </p:spPr>
        <p:txBody>
          <a:bodyPr/>
          <a:lstStyle/>
          <a:p>
            <a:pPr>
              <a:buNone/>
            </a:pPr>
            <a:r>
              <a:rPr lang="en-IN" sz="2000" dirty="0" err="1"/>
              <a:t>CountVectorizer</a:t>
            </a:r>
            <a:r>
              <a:rPr lang="en-IN" sz="2000" dirty="0"/>
              <a:t> with Tri-Grams:</a:t>
            </a:r>
          </a:p>
          <a:p>
            <a:endParaRPr lang="en-IN" dirty="0"/>
          </a:p>
        </p:txBody>
      </p:sp>
      <p:pic>
        <p:nvPicPr>
          <p:cNvPr id="2050" name="Picture 2"/>
          <p:cNvPicPr>
            <a:picLocks noChangeAspect="1" noChangeArrowheads="1"/>
          </p:cNvPicPr>
          <p:nvPr/>
        </p:nvPicPr>
        <p:blipFill>
          <a:blip r:embed="rId2" cstate="print"/>
          <a:srcRect/>
          <a:stretch>
            <a:fillRect/>
          </a:stretch>
        </p:blipFill>
        <p:spPr bwMode="auto">
          <a:xfrm>
            <a:off x="1187624" y="1124744"/>
            <a:ext cx="7692105" cy="504056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3604" y="479945"/>
            <a:ext cx="7456872" cy="1584176"/>
          </a:xfrm>
        </p:spPr>
        <p:txBody>
          <a:bodyPr>
            <a:normAutofit fontScale="85000" lnSpcReduction="20000"/>
          </a:bodyPr>
          <a:lstStyle/>
          <a:p>
            <a:pPr>
              <a:buNone/>
            </a:pPr>
            <a:r>
              <a:rPr lang="en-IN" sz="2000" dirty="0"/>
              <a:t>5. Named Entity Recognition :  </a:t>
            </a:r>
          </a:p>
          <a:p>
            <a:pPr>
              <a:buNone/>
            </a:pPr>
            <a:endParaRPr lang="en-IN" sz="2000" dirty="0"/>
          </a:p>
          <a:p>
            <a:pPr>
              <a:buNone/>
            </a:pPr>
            <a:r>
              <a:rPr lang="en-IN" sz="2000" dirty="0"/>
              <a:t>     NER is probably the first step towards information extraction that seeks to locate and classify named entities in text into pre-defined categories such as the names of persons, organizations, locations, expressions of times, quantities, monetary values, percentages, etc.</a:t>
            </a:r>
          </a:p>
        </p:txBody>
      </p:sp>
      <p:pic>
        <p:nvPicPr>
          <p:cNvPr id="3074" name="Picture 2"/>
          <p:cNvPicPr>
            <a:picLocks noChangeAspect="1" noChangeArrowheads="1"/>
          </p:cNvPicPr>
          <p:nvPr/>
        </p:nvPicPr>
        <p:blipFill>
          <a:blip r:embed="rId2" cstate="print"/>
          <a:srcRect/>
          <a:stretch>
            <a:fillRect/>
          </a:stretch>
        </p:blipFill>
        <p:spPr bwMode="auto">
          <a:xfrm>
            <a:off x="1763688" y="2708920"/>
            <a:ext cx="6120680" cy="3894978"/>
          </a:xfrm>
          <a:prstGeom prst="rect">
            <a:avLst/>
          </a:prstGeom>
          <a:noFill/>
          <a:ln w="9525">
            <a:noFill/>
            <a:miter lim="800000"/>
            <a:headEnd/>
            <a:tailEnd/>
          </a:ln>
        </p:spPr>
      </p:pic>
      <p:sp>
        <p:nvSpPr>
          <p:cNvPr id="6" name="Rectangle 5"/>
          <p:cNvSpPr/>
          <p:nvPr/>
        </p:nvSpPr>
        <p:spPr>
          <a:xfrm>
            <a:off x="3995936" y="3003498"/>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8" name="Rectangle 7"/>
          <p:cNvSpPr/>
          <p:nvPr/>
        </p:nvSpPr>
        <p:spPr>
          <a:xfrm>
            <a:off x="2051720" y="4227634"/>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9" name="Rectangle 8"/>
          <p:cNvSpPr/>
          <p:nvPr/>
        </p:nvSpPr>
        <p:spPr>
          <a:xfrm>
            <a:off x="4716016" y="4227634"/>
            <a:ext cx="792088"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10" name="Rectangle 9"/>
          <p:cNvSpPr/>
          <p:nvPr/>
        </p:nvSpPr>
        <p:spPr>
          <a:xfrm>
            <a:off x="4139952" y="4443658"/>
            <a:ext cx="50405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11" name="Rectangle 10"/>
          <p:cNvSpPr/>
          <p:nvPr/>
        </p:nvSpPr>
        <p:spPr>
          <a:xfrm>
            <a:off x="1979712" y="4731690"/>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12" name="Rectangle 11"/>
          <p:cNvSpPr/>
          <p:nvPr/>
        </p:nvSpPr>
        <p:spPr>
          <a:xfrm>
            <a:off x="4355976" y="4947714"/>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13" name="Rectangle 12"/>
          <p:cNvSpPr/>
          <p:nvPr/>
        </p:nvSpPr>
        <p:spPr>
          <a:xfrm>
            <a:off x="2051720" y="5379762"/>
            <a:ext cx="72008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14" name="Rectangle 13"/>
          <p:cNvSpPr/>
          <p:nvPr/>
        </p:nvSpPr>
        <p:spPr>
          <a:xfrm>
            <a:off x="2051720" y="5667794"/>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15" name="Rectangle 14"/>
          <p:cNvSpPr/>
          <p:nvPr/>
        </p:nvSpPr>
        <p:spPr>
          <a:xfrm>
            <a:off x="2051720" y="5883818"/>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16" name="Rectangle 15"/>
          <p:cNvSpPr/>
          <p:nvPr/>
        </p:nvSpPr>
        <p:spPr>
          <a:xfrm>
            <a:off x="2051720" y="6099842"/>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19" name="Rectangle 18"/>
          <p:cNvSpPr/>
          <p:nvPr/>
        </p:nvSpPr>
        <p:spPr>
          <a:xfrm>
            <a:off x="1979712" y="4947714"/>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20" name="Rectangle 19"/>
          <p:cNvSpPr/>
          <p:nvPr/>
        </p:nvSpPr>
        <p:spPr>
          <a:xfrm>
            <a:off x="6228184" y="5883818"/>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21" name="Rectangle 20"/>
          <p:cNvSpPr/>
          <p:nvPr/>
        </p:nvSpPr>
        <p:spPr>
          <a:xfrm>
            <a:off x="6156176" y="6099842"/>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23" name="Rectangle 22"/>
          <p:cNvSpPr/>
          <p:nvPr/>
        </p:nvSpPr>
        <p:spPr>
          <a:xfrm>
            <a:off x="5364088" y="6387874"/>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24" name="Rectangle 23"/>
          <p:cNvSpPr/>
          <p:nvPr/>
        </p:nvSpPr>
        <p:spPr>
          <a:xfrm>
            <a:off x="2051720" y="6387874"/>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25" name="Rectangle 24"/>
          <p:cNvSpPr/>
          <p:nvPr/>
        </p:nvSpPr>
        <p:spPr>
          <a:xfrm>
            <a:off x="6156176" y="5379762"/>
            <a:ext cx="50405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26" name="Rectangle 25"/>
          <p:cNvSpPr/>
          <p:nvPr/>
        </p:nvSpPr>
        <p:spPr>
          <a:xfrm>
            <a:off x="3995936" y="4659682"/>
            <a:ext cx="50405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166434" y="384185"/>
            <a:ext cx="7456872" cy="432048"/>
          </a:xfrm>
        </p:spPr>
        <p:txBody>
          <a:bodyPr>
            <a:normAutofit/>
          </a:bodyPr>
          <a:lstStyle/>
          <a:p>
            <a:pPr>
              <a:buNone/>
            </a:pPr>
            <a:r>
              <a:rPr lang="en-IN" sz="2000" dirty="0"/>
              <a:t>6. Extract nouns and verbs from the reviews</a:t>
            </a:r>
          </a:p>
        </p:txBody>
      </p:sp>
      <p:pic>
        <p:nvPicPr>
          <p:cNvPr id="4099" name="Picture 3"/>
          <p:cNvPicPr>
            <a:picLocks noChangeAspect="1" noChangeArrowheads="1"/>
          </p:cNvPicPr>
          <p:nvPr/>
        </p:nvPicPr>
        <p:blipFill>
          <a:blip r:embed="rId2" cstate="print"/>
          <a:srcRect/>
          <a:stretch>
            <a:fillRect/>
          </a:stretch>
        </p:blipFill>
        <p:spPr bwMode="auto">
          <a:xfrm>
            <a:off x="1166434" y="1988840"/>
            <a:ext cx="5105400" cy="4114800"/>
          </a:xfrm>
          <a:prstGeom prst="rect">
            <a:avLst/>
          </a:prstGeom>
          <a:noFill/>
          <a:ln w="9525">
            <a:noFill/>
            <a:miter lim="800000"/>
            <a:headEnd/>
            <a:tailEnd/>
          </a:ln>
        </p:spPr>
      </p:pic>
      <p:pic>
        <p:nvPicPr>
          <p:cNvPr id="4098" name="Picture 2"/>
          <p:cNvPicPr>
            <a:picLocks noChangeAspect="1" noChangeArrowheads="1"/>
          </p:cNvPicPr>
          <p:nvPr/>
        </p:nvPicPr>
        <p:blipFill>
          <a:blip r:embed="rId3" cstate="print"/>
          <a:srcRect/>
          <a:stretch>
            <a:fillRect/>
          </a:stretch>
        </p:blipFill>
        <p:spPr bwMode="auto">
          <a:xfrm>
            <a:off x="5877354" y="908720"/>
            <a:ext cx="2778789" cy="3672408"/>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187624" y="260648"/>
            <a:ext cx="7704856" cy="2808312"/>
          </a:xfrm>
        </p:spPr>
        <p:txBody>
          <a:bodyPr>
            <a:normAutofit fontScale="92500" lnSpcReduction="10000"/>
          </a:bodyPr>
          <a:lstStyle/>
          <a:p>
            <a:pPr>
              <a:buNone/>
            </a:pPr>
            <a:r>
              <a:rPr lang="en-IN" sz="2000" dirty="0"/>
              <a:t>7. Sentiment Analysis : Sentiment analysis is a technique used to determine whether data is positive , negative or neutral.</a:t>
            </a:r>
          </a:p>
          <a:p>
            <a:pPr>
              <a:buNone/>
            </a:pPr>
            <a:endParaRPr lang="en-IN" sz="2000" dirty="0"/>
          </a:p>
          <a:p>
            <a:r>
              <a:rPr lang="en-IN" sz="2000" dirty="0"/>
              <a:t>When a sentence is passed into </a:t>
            </a:r>
            <a:r>
              <a:rPr lang="en-IN" sz="2000" dirty="0" err="1"/>
              <a:t>Textblob</a:t>
            </a:r>
            <a:r>
              <a:rPr lang="en-IN" sz="2000" dirty="0"/>
              <a:t> it gives two outputs, which are polarity and subjectivity. </a:t>
            </a:r>
          </a:p>
          <a:p>
            <a:r>
              <a:rPr lang="en-IN" sz="2000" dirty="0"/>
              <a:t>Polarity is the output that lies between [-1,1], where -1 refers to negative sentiment and +1 refers to positive sentiment. </a:t>
            </a:r>
          </a:p>
          <a:p>
            <a:r>
              <a:rPr lang="en-IN" sz="2000" dirty="0"/>
              <a:t>Subjectivity is the output that lies within [0,1] and refers to personal opinions and judgments</a:t>
            </a:r>
          </a:p>
        </p:txBody>
      </p:sp>
      <p:pic>
        <p:nvPicPr>
          <p:cNvPr id="5123" name="Picture 3"/>
          <p:cNvPicPr>
            <a:picLocks noChangeAspect="1" noChangeArrowheads="1"/>
          </p:cNvPicPr>
          <p:nvPr/>
        </p:nvPicPr>
        <p:blipFill>
          <a:blip r:embed="rId2" cstate="print"/>
          <a:srcRect/>
          <a:stretch>
            <a:fillRect/>
          </a:stretch>
        </p:blipFill>
        <p:spPr bwMode="auto">
          <a:xfrm>
            <a:off x="1907704" y="3068960"/>
            <a:ext cx="6192688" cy="3677994"/>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1185955" y="155305"/>
            <a:ext cx="7456872" cy="476672"/>
          </a:xfrm>
        </p:spPr>
        <p:txBody>
          <a:bodyPr>
            <a:normAutofit/>
          </a:bodyPr>
          <a:lstStyle/>
          <a:p>
            <a:pPr>
              <a:buNone/>
            </a:pPr>
            <a:r>
              <a:rPr lang="en-IN" sz="2000" dirty="0"/>
              <a:t>Sentiment Analysis for reviews</a:t>
            </a:r>
          </a:p>
        </p:txBody>
      </p:sp>
      <p:pic>
        <p:nvPicPr>
          <p:cNvPr id="6149" name="Picture 5"/>
          <p:cNvPicPr>
            <a:picLocks noChangeAspect="1" noChangeArrowheads="1"/>
          </p:cNvPicPr>
          <p:nvPr/>
        </p:nvPicPr>
        <p:blipFill>
          <a:blip r:embed="rId2" cstate="print"/>
          <a:srcRect/>
          <a:stretch>
            <a:fillRect/>
          </a:stretch>
        </p:blipFill>
        <p:spPr bwMode="auto">
          <a:xfrm>
            <a:off x="2483768" y="3953070"/>
            <a:ext cx="4392488" cy="2869652"/>
          </a:xfrm>
          <a:prstGeom prst="rect">
            <a:avLst/>
          </a:prstGeom>
          <a:noFill/>
          <a:ln w="9525">
            <a:noFill/>
            <a:miter lim="800000"/>
            <a:headEnd/>
            <a:tailEnd/>
          </a:ln>
        </p:spPr>
      </p:pic>
      <p:pic>
        <p:nvPicPr>
          <p:cNvPr id="6148" name="Picture 4"/>
          <p:cNvPicPr>
            <a:picLocks noChangeAspect="1" noChangeArrowheads="1"/>
          </p:cNvPicPr>
          <p:nvPr/>
        </p:nvPicPr>
        <p:blipFill>
          <a:blip r:embed="rId3" cstate="print"/>
          <a:srcRect/>
          <a:stretch>
            <a:fillRect/>
          </a:stretch>
        </p:blipFill>
        <p:spPr bwMode="auto">
          <a:xfrm>
            <a:off x="1513207" y="601336"/>
            <a:ext cx="7099015" cy="3324577"/>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1331640" y="1052736"/>
            <a:ext cx="7128792" cy="5666773"/>
          </a:xfrm>
          <a:prstGeom prst="rect">
            <a:avLst/>
          </a:prstGeom>
          <a:noFill/>
          <a:ln w="9525">
            <a:noFill/>
            <a:miter lim="800000"/>
            <a:headEnd/>
            <a:tailEnd/>
          </a:ln>
        </p:spPr>
      </p:pic>
      <p:sp>
        <p:nvSpPr>
          <p:cNvPr id="2" name="Title 1">
            <a:extLst>
              <a:ext uri="{FF2B5EF4-FFF2-40B4-BE49-F238E27FC236}">
                <a16:creationId xmlns:a16="http://schemas.microsoft.com/office/drawing/2014/main" id="{01B9389A-D96A-4A4D-A78C-6B0FB3DB034E}"/>
              </a:ext>
            </a:extLst>
          </p:cNvPr>
          <p:cNvSpPr>
            <a:spLocks noGrp="1"/>
          </p:cNvSpPr>
          <p:nvPr>
            <p:ph type="title"/>
          </p:nvPr>
        </p:nvSpPr>
        <p:spPr/>
        <p:txBody>
          <a:bodyPr>
            <a:normAutofit fontScale="90000"/>
          </a:bodyPr>
          <a:lstStyle/>
          <a:p>
            <a:r>
              <a:rPr lang="en-IN" dirty="0">
                <a:solidFill>
                  <a:schemeClr val="tx1"/>
                </a:solidFill>
              </a:rPr>
              <a:t>Positive Reviews</a:t>
            </a:r>
            <a:br>
              <a:rPr lang="en-IN" dirty="0">
                <a:solidFill>
                  <a:schemeClr val="tx1"/>
                </a:solidFill>
              </a:rPr>
            </a:br>
            <a:endParaRPr lang="en-IN"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1619672" y="980728"/>
            <a:ext cx="7128792" cy="5877272"/>
          </a:xfrm>
          <a:prstGeom prst="rect">
            <a:avLst/>
          </a:prstGeom>
          <a:noFill/>
          <a:ln w="9525">
            <a:noFill/>
            <a:miter lim="800000"/>
            <a:headEnd/>
            <a:tailEnd/>
          </a:ln>
        </p:spPr>
      </p:pic>
      <p:sp>
        <p:nvSpPr>
          <p:cNvPr id="2" name="Title 1">
            <a:extLst>
              <a:ext uri="{FF2B5EF4-FFF2-40B4-BE49-F238E27FC236}">
                <a16:creationId xmlns:a16="http://schemas.microsoft.com/office/drawing/2014/main" id="{4D453B98-7AEB-4764-B18F-F60F29240C40}"/>
              </a:ext>
            </a:extLst>
          </p:cNvPr>
          <p:cNvSpPr>
            <a:spLocks noGrp="1"/>
          </p:cNvSpPr>
          <p:nvPr>
            <p:ph type="title"/>
          </p:nvPr>
        </p:nvSpPr>
        <p:spPr>
          <a:xfrm>
            <a:off x="1435608" y="274320"/>
            <a:ext cx="6569708" cy="634400"/>
          </a:xfrm>
        </p:spPr>
        <p:txBody>
          <a:bodyPr>
            <a:normAutofit fontScale="90000"/>
          </a:bodyPr>
          <a:lstStyle/>
          <a:p>
            <a:r>
              <a:rPr lang="en-IN" dirty="0">
                <a:solidFill>
                  <a:schemeClr val="tx1"/>
                </a:solidFill>
              </a:rPr>
              <a:t>Negative Reviews: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1428246" y="1052736"/>
            <a:ext cx="7272808" cy="5976664"/>
          </a:xfrm>
          <a:prstGeom prst="rect">
            <a:avLst/>
          </a:prstGeom>
          <a:noFill/>
          <a:ln w="9525">
            <a:noFill/>
            <a:miter lim="800000"/>
            <a:headEnd/>
            <a:tailEnd/>
          </a:ln>
        </p:spPr>
      </p:pic>
      <p:sp>
        <p:nvSpPr>
          <p:cNvPr id="5" name="Title 4">
            <a:extLst>
              <a:ext uri="{FF2B5EF4-FFF2-40B4-BE49-F238E27FC236}">
                <a16:creationId xmlns:a16="http://schemas.microsoft.com/office/drawing/2014/main" id="{3812FAE5-3A03-4225-97B0-BC7EA8C4E9FB}"/>
              </a:ext>
            </a:extLst>
          </p:cNvPr>
          <p:cNvSpPr>
            <a:spLocks noGrp="1"/>
          </p:cNvSpPr>
          <p:nvPr>
            <p:ph type="title"/>
          </p:nvPr>
        </p:nvSpPr>
        <p:spPr>
          <a:xfrm>
            <a:off x="1291012" y="5671"/>
            <a:ext cx="7498080" cy="1143000"/>
          </a:xfrm>
        </p:spPr>
        <p:txBody>
          <a:bodyPr/>
          <a:lstStyle/>
          <a:p>
            <a:r>
              <a:rPr lang="en-IN" dirty="0">
                <a:solidFill>
                  <a:schemeClr val="tx1"/>
                </a:solidFill>
              </a:rPr>
              <a:t>Neutral Reviews: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Model Building</a:t>
            </a:r>
          </a:p>
        </p:txBody>
      </p:sp>
      <p:sp>
        <p:nvSpPr>
          <p:cNvPr id="3" name="Content Placeholder 2"/>
          <p:cNvSpPr>
            <a:spLocks noGrp="1"/>
          </p:cNvSpPr>
          <p:nvPr>
            <p:ph idx="1"/>
          </p:nvPr>
        </p:nvSpPr>
        <p:spPr>
          <a:xfrm>
            <a:off x="1043608" y="1196752"/>
            <a:ext cx="7890080" cy="5051648"/>
          </a:xfrm>
        </p:spPr>
        <p:txBody>
          <a:bodyPr>
            <a:normAutofit/>
          </a:bodyPr>
          <a:lstStyle/>
          <a:p>
            <a:pPr>
              <a:buNone/>
            </a:pPr>
            <a:r>
              <a:rPr lang="en-IN" sz="2000" dirty="0"/>
              <a:t>Build and check accuracy for different models. The model with highest accuracy is selected for deployment.</a:t>
            </a:r>
          </a:p>
          <a:p>
            <a:pPr>
              <a:buNone/>
            </a:pPr>
            <a:endParaRPr lang="en-IN" sz="2000" dirty="0"/>
          </a:p>
          <a:p>
            <a:pPr>
              <a:buNone/>
            </a:pPr>
            <a:r>
              <a:rPr lang="en-IN" sz="2000" dirty="0"/>
              <a:t>Tested Models:</a:t>
            </a:r>
          </a:p>
          <a:p>
            <a:pPr>
              <a:buNone/>
            </a:pPr>
            <a:endParaRPr lang="en-IN" sz="2000" dirty="0"/>
          </a:p>
          <a:p>
            <a:pPr marL="653796" indent="-571500">
              <a:buFont typeface="+mj-lt"/>
              <a:buAutoNum type="romanLcPeriod"/>
            </a:pPr>
            <a:r>
              <a:rPr lang="en-IN" sz="2800" dirty="0"/>
              <a:t>SVC</a:t>
            </a:r>
          </a:p>
          <a:p>
            <a:pPr marL="653796" indent="-571500">
              <a:buFont typeface="+mj-lt"/>
              <a:buAutoNum type="romanLcPeriod"/>
            </a:pPr>
            <a:r>
              <a:rPr lang="en-IN" sz="2800" dirty="0" err="1"/>
              <a:t>Knn</a:t>
            </a:r>
            <a:endParaRPr lang="en-IN" sz="2800" dirty="0"/>
          </a:p>
          <a:p>
            <a:pPr marL="653796" indent="-571500">
              <a:buFont typeface="+mj-lt"/>
              <a:buAutoNum type="romanLcPeriod"/>
            </a:pPr>
            <a:r>
              <a:rPr lang="en-IN" sz="2800" i="0" dirty="0">
                <a:effectLst/>
                <a:latin typeface="Helvetica Neue"/>
              </a:rPr>
              <a:t>Bagging Boosting</a:t>
            </a:r>
          </a:p>
          <a:p>
            <a:pPr marL="653796" indent="-571500">
              <a:buFont typeface="+mj-lt"/>
              <a:buAutoNum type="romanLcPeriod"/>
            </a:pPr>
            <a:r>
              <a:rPr lang="en-IN" sz="2800" i="0" dirty="0">
                <a:effectLst/>
                <a:latin typeface="Helvetica Neue"/>
              </a:rPr>
              <a:t>Random Forest</a:t>
            </a:r>
          </a:p>
          <a:p>
            <a:pPr marL="653796" indent="-571500">
              <a:buFont typeface="+mj-lt"/>
              <a:buAutoNum type="romanLcPeriod"/>
            </a:pPr>
            <a:r>
              <a:rPr lang="en-IN" sz="2800" i="0" dirty="0" err="1">
                <a:effectLst/>
                <a:latin typeface="Helvetica Neue"/>
              </a:rPr>
              <a:t>XGBoost</a:t>
            </a:r>
            <a:r>
              <a:rPr lang="en-IN" sz="2800" i="0" dirty="0">
                <a:effectLst/>
                <a:latin typeface="Helvetica Neue"/>
              </a:rPr>
              <a:t> (Extreme Gradient Boosting)</a:t>
            </a:r>
          </a:p>
          <a:p>
            <a:pPr>
              <a:buNone/>
            </a:pPr>
            <a:endParaRPr lang="en-IN"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Objective</a:t>
            </a:r>
          </a:p>
        </p:txBody>
      </p:sp>
      <p:sp>
        <p:nvSpPr>
          <p:cNvPr id="3" name="Content Placeholder 2"/>
          <p:cNvSpPr>
            <a:spLocks noGrp="1"/>
          </p:cNvSpPr>
          <p:nvPr>
            <p:ph idx="1"/>
          </p:nvPr>
        </p:nvSpPr>
        <p:spPr/>
        <p:txBody>
          <a:bodyPr>
            <a:normAutofit fontScale="92500" lnSpcReduction="20000"/>
          </a:bodyPr>
          <a:lstStyle/>
          <a:p>
            <a:pPr>
              <a:buNone/>
            </a:pPr>
            <a:r>
              <a:rPr lang="en-IN" sz="2000" dirty="0"/>
              <a:t>Business Objective:</a:t>
            </a:r>
          </a:p>
          <a:p>
            <a:pPr>
              <a:buNone/>
            </a:pPr>
            <a:endParaRPr lang="en-IN" sz="2000" dirty="0"/>
          </a:p>
          <a:p>
            <a:pPr fontAlgn="base"/>
            <a:r>
              <a:rPr lang="en-IN" sz="2000" dirty="0"/>
              <a:t>Need to get daily Analysis of a product such as emotions, sentiment etc. using Amazon data .It could be any product of your choice. </a:t>
            </a:r>
          </a:p>
          <a:p>
            <a:pPr fontAlgn="base"/>
            <a:endParaRPr lang="en-IN" sz="2000" dirty="0"/>
          </a:p>
          <a:p>
            <a:pPr>
              <a:buNone/>
            </a:pPr>
            <a:r>
              <a:rPr lang="en-IN" sz="2000" dirty="0"/>
              <a:t>Architecture level analysis:</a:t>
            </a:r>
          </a:p>
          <a:p>
            <a:pPr>
              <a:buNone/>
            </a:pPr>
            <a:endParaRPr lang="en-IN" sz="2000" dirty="0"/>
          </a:p>
          <a:p>
            <a:pPr fontAlgn="base"/>
            <a:r>
              <a:rPr lang="en-IN" sz="2000" dirty="0"/>
              <a:t>Need to pull the data of a product from Amazon</a:t>
            </a:r>
          </a:p>
          <a:p>
            <a:pPr fontAlgn="base"/>
            <a:endParaRPr lang="en-IN" sz="2000" dirty="0"/>
          </a:p>
          <a:p>
            <a:pPr fontAlgn="base"/>
            <a:r>
              <a:rPr lang="en-IN" sz="2000" dirty="0"/>
              <a:t>Data transformation/Text processing using R/Python</a:t>
            </a:r>
          </a:p>
          <a:p>
            <a:pPr fontAlgn="base"/>
            <a:endParaRPr lang="en-IN" sz="2000" dirty="0"/>
          </a:p>
          <a:p>
            <a:pPr fontAlgn="base"/>
            <a:r>
              <a:rPr lang="en-IN" sz="2000" dirty="0"/>
              <a:t>Need to get daily product sentiments Analysis and Emotion mining with some charts like histogram, Density plot, </a:t>
            </a:r>
            <a:r>
              <a:rPr lang="en-IN" sz="2000" dirty="0" err="1"/>
              <a:t>Barplot</a:t>
            </a:r>
            <a:r>
              <a:rPr lang="en-IN" sz="2000" dirty="0"/>
              <a:t>, pie-plot etc. </a:t>
            </a:r>
          </a:p>
          <a:p>
            <a:pPr fontAlgn="base"/>
            <a:endParaRPr lang="en-IN" sz="2000" dirty="0"/>
          </a:p>
          <a:p>
            <a:pPr fontAlgn="base"/>
            <a:r>
              <a:rPr lang="en-IN" sz="2000" dirty="0"/>
              <a:t>Deployment through R Shiny or Flask/ </a:t>
            </a:r>
            <a:r>
              <a:rPr lang="en-IN" sz="2000" dirty="0" err="1"/>
              <a:t>Streamlit</a:t>
            </a:r>
            <a:endParaRPr lang="en-IN"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Streamlit</a:t>
            </a:r>
            <a:r>
              <a:rPr lang="en-IN" dirty="0"/>
              <a:t> Deployment</a:t>
            </a:r>
          </a:p>
        </p:txBody>
      </p:sp>
      <p:sp>
        <p:nvSpPr>
          <p:cNvPr id="4" name="Content Placeholder 3">
            <a:extLst>
              <a:ext uri="{FF2B5EF4-FFF2-40B4-BE49-F238E27FC236}">
                <a16:creationId xmlns:a16="http://schemas.microsoft.com/office/drawing/2014/main" id="{2AAC4DA0-3A01-98F0-6D16-5591A8D816D5}"/>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B4B96ECF-6ADC-5B3B-CCC1-D95846A56FAE}"/>
              </a:ext>
            </a:extLst>
          </p:cNvPr>
          <p:cNvPicPr>
            <a:picLocks noChangeAspect="1"/>
          </p:cNvPicPr>
          <p:nvPr/>
        </p:nvPicPr>
        <p:blipFill>
          <a:blip r:embed="rId2"/>
          <a:stretch>
            <a:fillRect/>
          </a:stretch>
        </p:blipFill>
        <p:spPr>
          <a:xfrm>
            <a:off x="1462333" y="1556792"/>
            <a:ext cx="7444629" cy="421344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1DA4A-5D71-4962-B8AA-2FBA5F106680}"/>
              </a:ext>
            </a:extLst>
          </p:cNvPr>
          <p:cNvSpPr>
            <a:spLocks noGrp="1"/>
          </p:cNvSpPr>
          <p:nvPr>
            <p:ph type="title"/>
          </p:nvPr>
        </p:nvSpPr>
        <p:spPr/>
        <p:txBody>
          <a:bodyPr/>
          <a:lstStyle/>
          <a:p>
            <a:r>
              <a:rPr lang="en-IN" dirty="0"/>
              <a:t>Showing All Reviews</a:t>
            </a:r>
          </a:p>
        </p:txBody>
      </p:sp>
      <p:sp>
        <p:nvSpPr>
          <p:cNvPr id="4" name="Content Placeholder 3">
            <a:extLst>
              <a:ext uri="{FF2B5EF4-FFF2-40B4-BE49-F238E27FC236}">
                <a16:creationId xmlns:a16="http://schemas.microsoft.com/office/drawing/2014/main" id="{88FAB52A-56AF-5AEC-807F-683E953F8FAA}"/>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3739A3D3-621B-3D55-8B57-B75662F323D8}"/>
              </a:ext>
            </a:extLst>
          </p:cNvPr>
          <p:cNvPicPr>
            <a:picLocks noChangeAspect="1"/>
          </p:cNvPicPr>
          <p:nvPr/>
        </p:nvPicPr>
        <p:blipFill>
          <a:blip r:embed="rId2"/>
          <a:stretch>
            <a:fillRect/>
          </a:stretch>
        </p:blipFill>
        <p:spPr>
          <a:xfrm>
            <a:off x="1468772" y="1447800"/>
            <a:ext cx="7357099" cy="4141440"/>
          </a:xfrm>
          <a:prstGeom prst="rect">
            <a:avLst/>
          </a:prstGeom>
        </p:spPr>
      </p:pic>
    </p:spTree>
    <p:extLst>
      <p:ext uri="{BB962C8B-B14F-4D97-AF65-F5344CB8AC3E}">
        <p14:creationId xmlns:p14="http://schemas.microsoft.com/office/powerpoint/2010/main" val="2857190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3491E-BFA0-4022-B330-321240CF940B}"/>
              </a:ext>
            </a:extLst>
          </p:cNvPr>
          <p:cNvSpPr>
            <a:spLocks noGrp="1"/>
          </p:cNvSpPr>
          <p:nvPr>
            <p:ph type="title"/>
          </p:nvPr>
        </p:nvSpPr>
        <p:spPr/>
        <p:txBody>
          <a:bodyPr/>
          <a:lstStyle/>
          <a:p>
            <a:r>
              <a:rPr lang="en-IN" dirty="0"/>
              <a:t>Visualization for Ratings</a:t>
            </a:r>
          </a:p>
        </p:txBody>
      </p:sp>
      <p:pic>
        <p:nvPicPr>
          <p:cNvPr id="8" name="Picture 7">
            <a:extLst>
              <a:ext uri="{FF2B5EF4-FFF2-40B4-BE49-F238E27FC236}">
                <a16:creationId xmlns:a16="http://schemas.microsoft.com/office/drawing/2014/main" id="{18E2FE92-5692-B2BB-3827-DED1CFFD4B49}"/>
              </a:ext>
            </a:extLst>
          </p:cNvPr>
          <p:cNvPicPr>
            <a:picLocks noChangeAspect="1"/>
          </p:cNvPicPr>
          <p:nvPr/>
        </p:nvPicPr>
        <p:blipFill>
          <a:blip r:embed="rId2"/>
          <a:stretch>
            <a:fillRect/>
          </a:stretch>
        </p:blipFill>
        <p:spPr>
          <a:xfrm>
            <a:off x="1435608" y="1417638"/>
            <a:ext cx="7619769" cy="4315617"/>
          </a:xfrm>
          <a:prstGeom prst="rect">
            <a:avLst/>
          </a:prstGeom>
        </p:spPr>
      </p:pic>
    </p:spTree>
    <p:extLst>
      <p:ext uri="{BB962C8B-B14F-4D97-AF65-F5344CB8AC3E}">
        <p14:creationId xmlns:p14="http://schemas.microsoft.com/office/powerpoint/2010/main" val="2143723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62D78-BA9F-4219-B525-1F741D4C271A}"/>
              </a:ext>
            </a:extLst>
          </p:cNvPr>
          <p:cNvSpPr>
            <a:spLocks noGrp="1"/>
          </p:cNvSpPr>
          <p:nvPr>
            <p:ph type="title"/>
          </p:nvPr>
        </p:nvSpPr>
        <p:spPr>
          <a:xfrm>
            <a:off x="1446850" y="59423"/>
            <a:ext cx="7301614" cy="561265"/>
          </a:xfrm>
        </p:spPr>
        <p:txBody>
          <a:bodyPr>
            <a:normAutofit fontScale="90000"/>
          </a:bodyPr>
          <a:lstStyle/>
          <a:p>
            <a:r>
              <a:rPr lang="en-US" dirty="0"/>
              <a:t>Uni-gram, Bi-gram, Tri-gram</a:t>
            </a:r>
            <a:endParaRPr lang="en-IN" dirty="0"/>
          </a:p>
        </p:txBody>
      </p:sp>
      <p:pic>
        <p:nvPicPr>
          <p:cNvPr id="12" name="Picture 11">
            <a:extLst>
              <a:ext uri="{FF2B5EF4-FFF2-40B4-BE49-F238E27FC236}">
                <a16:creationId xmlns:a16="http://schemas.microsoft.com/office/drawing/2014/main" id="{5DD5D641-365C-F9DC-A7FE-C9B598812A06}"/>
              </a:ext>
            </a:extLst>
          </p:cNvPr>
          <p:cNvPicPr>
            <a:picLocks noChangeAspect="1"/>
          </p:cNvPicPr>
          <p:nvPr/>
        </p:nvPicPr>
        <p:blipFill>
          <a:blip r:embed="rId2"/>
          <a:stretch>
            <a:fillRect/>
          </a:stretch>
        </p:blipFill>
        <p:spPr>
          <a:xfrm>
            <a:off x="1433829" y="714843"/>
            <a:ext cx="7085590" cy="3826957"/>
          </a:xfrm>
          <a:prstGeom prst="rect">
            <a:avLst/>
          </a:prstGeom>
        </p:spPr>
      </p:pic>
      <p:pic>
        <p:nvPicPr>
          <p:cNvPr id="14" name="Picture 13">
            <a:extLst>
              <a:ext uri="{FF2B5EF4-FFF2-40B4-BE49-F238E27FC236}">
                <a16:creationId xmlns:a16="http://schemas.microsoft.com/office/drawing/2014/main" id="{85FF9734-9E12-01E8-5FDF-DD417D932C49}"/>
              </a:ext>
            </a:extLst>
          </p:cNvPr>
          <p:cNvPicPr>
            <a:picLocks noChangeAspect="1"/>
          </p:cNvPicPr>
          <p:nvPr/>
        </p:nvPicPr>
        <p:blipFill>
          <a:blip r:embed="rId3"/>
          <a:stretch>
            <a:fillRect/>
          </a:stretch>
        </p:blipFill>
        <p:spPr>
          <a:xfrm>
            <a:off x="1433829" y="4509120"/>
            <a:ext cx="7085590" cy="2059250"/>
          </a:xfrm>
          <a:prstGeom prst="rect">
            <a:avLst/>
          </a:prstGeom>
        </p:spPr>
      </p:pic>
    </p:spTree>
    <p:extLst>
      <p:ext uri="{BB962C8B-B14F-4D97-AF65-F5344CB8AC3E}">
        <p14:creationId xmlns:p14="http://schemas.microsoft.com/office/powerpoint/2010/main" val="928275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AAF0E-995A-4668-A341-1E366170AC78}"/>
              </a:ext>
            </a:extLst>
          </p:cNvPr>
          <p:cNvSpPr>
            <a:spLocks noGrp="1"/>
          </p:cNvSpPr>
          <p:nvPr>
            <p:ph type="title"/>
          </p:nvPr>
        </p:nvSpPr>
        <p:spPr>
          <a:xfrm>
            <a:off x="1435608" y="101692"/>
            <a:ext cx="6840760" cy="1015029"/>
          </a:xfrm>
        </p:spPr>
        <p:txBody>
          <a:bodyPr>
            <a:normAutofit/>
          </a:bodyPr>
          <a:lstStyle/>
          <a:p>
            <a:r>
              <a:rPr lang="en-IN" dirty="0"/>
              <a:t>Word Clouds</a:t>
            </a:r>
          </a:p>
        </p:txBody>
      </p:sp>
      <p:pic>
        <p:nvPicPr>
          <p:cNvPr id="5" name="Content Placeholder 4">
            <a:extLst>
              <a:ext uri="{FF2B5EF4-FFF2-40B4-BE49-F238E27FC236}">
                <a16:creationId xmlns:a16="http://schemas.microsoft.com/office/drawing/2014/main" id="{452FF258-A524-4593-BDCA-BD25CB105F51}"/>
              </a:ext>
            </a:extLst>
          </p:cNvPr>
          <p:cNvPicPr>
            <a:picLocks noGrp="1" noChangeAspect="1"/>
          </p:cNvPicPr>
          <p:nvPr>
            <p:ph idx="1"/>
          </p:nvPr>
        </p:nvPicPr>
        <p:blipFill rotWithShape="1">
          <a:blip r:embed="rId2"/>
          <a:srcRect l="31260" t="396" r="7" b="-396"/>
          <a:stretch/>
        </p:blipFill>
        <p:spPr>
          <a:xfrm>
            <a:off x="1435608" y="1116721"/>
            <a:ext cx="7096832" cy="5276241"/>
          </a:xfrm>
        </p:spPr>
      </p:pic>
      <p:pic>
        <p:nvPicPr>
          <p:cNvPr id="7" name="Picture 6">
            <a:extLst>
              <a:ext uri="{FF2B5EF4-FFF2-40B4-BE49-F238E27FC236}">
                <a16:creationId xmlns:a16="http://schemas.microsoft.com/office/drawing/2014/main" id="{22B116FE-AF6F-434D-8FA2-588CEBE60E99}"/>
              </a:ext>
            </a:extLst>
          </p:cNvPr>
          <p:cNvPicPr>
            <a:picLocks noChangeAspect="1"/>
          </p:cNvPicPr>
          <p:nvPr/>
        </p:nvPicPr>
        <p:blipFill>
          <a:blip r:embed="rId3"/>
          <a:stretch>
            <a:fillRect/>
          </a:stretch>
        </p:blipFill>
        <p:spPr>
          <a:xfrm>
            <a:off x="4860032" y="4365104"/>
            <a:ext cx="2518689" cy="1872208"/>
          </a:xfrm>
          <a:prstGeom prst="rect">
            <a:avLst/>
          </a:prstGeom>
        </p:spPr>
      </p:pic>
    </p:spTree>
    <p:extLst>
      <p:ext uri="{BB962C8B-B14F-4D97-AF65-F5344CB8AC3E}">
        <p14:creationId xmlns:p14="http://schemas.microsoft.com/office/powerpoint/2010/main" val="1318369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D435F-33B0-468D-B98F-DB6EB71B4FCD}"/>
              </a:ext>
            </a:extLst>
          </p:cNvPr>
          <p:cNvSpPr>
            <a:spLocks noGrp="1"/>
          </p:cNvSpPr>
          <p:nvPr>
            <p:ph type="title"/>
          </p:nvPr>
        </p:nvSpPr>
        <p:spPr>
          <a:xfrm>
            <a:off x="1115616" y="137665"/>
            <a:ext cx="7416824" cy="656357"/>
          </a:xfrm>
        </p:spPr>
        <p:txBody>
          <a:bodyPr>
            <a:noAutofit/>
          </a:bodyPr>
          <a:lstStyle/>
          <a:p>
            <a:r>
              <a:rPr lang="en-IN" sz="3600" dirty="0"/>
              <a:t>Positive, Negative &amp; Neutral Reviews</a:t>
            </a:r>
          </a:p>
        </p:txBody>
      </p:sp>
      <p:pic>
        <p:nvPicPr>
          <p:cNvPr id="11" name="Content Placeholder 10">
            <a:extLst>
              <a:ext uri="{FF2B5EF4-FFF2-40B4-BE49-F238E27FC236}">
                <a16:creationId xmlns:a16="http://schemas.microsoft.com/office/drawing/2014/main" id="{4F39421D-3AB0-4AC0-A798-AFD38A193A7B}"/>
              </a:ext>
            </a:extLst>
          </p:cNvPr>
          <p:cNvPicPr>
            <a:picLocks noGrp="1" noChangeAspect="1"/>
          </p:cNvPicPr>
          <p:nvPr>
            <p:ph idx="1"/>
          </p:nvPr>
        </p:nvPicPr>
        <p:blipFill>
          <a:blip r:embed="rId2"/>
          <a:stretch>
            <a:fillRect/>
          </a:stretch>
        </p:blipFill>
        <p:spPr>
          <a:xfrm>
            <a:off x="3059832" y="1115687"/>
            <a:ext cx="4464496" cy="2678698"/>
          </a:xfrm>
        </p:spPr>
      </p:pic>
      <p:pic>
        <p:nvPicPr>
          <p:cNvPr id="13" name="Picture 12">
            <a:extLst>
              <a:ext uri="{FF2B5EF4-FFF2-40B4-BE49-F238E27FC236}">
                <a16:creationId xmlns:a16="http://schemas.microsoft.com/office/drawing/2014/main" id="{2BD7383F-F2DD-42B5-AB41-6F01BC799888}"/>
              </a:ext>
            </a:extLst>
          </p:cNvPr>
          <p:cNvPicPr>
            <a:picLocks noChangeAspect="1"/>
          </p:cNvPicPr>
          <p:nvPr/>
        </p:nvPicPr>
        <p:blipFill>
          <a:blip r:embed="rId3"/>
          <a:stretch>
            <a:fillRect/>
          </a:stretch>
        </p:blipFill>
        <p:spPr>
          <a:xfrm>
            <a:off x="4959869" y="3794385"/>
            <a:ext cx="3901662" cy="2952327"/>
          </a:xfrm>
          <a:prstGeom prst="rect">
            <a:avLst/>
          </a:prstGeom>
        </p:spPr>
      </p:pic>
      <p:pic>
        <p:nvPicPr>
          <p:cNvPr id="15" name="Picture 14">
            <a:extLst>
              <a:ext uri="{FF2B5EF4-FFF2-40B4-BE49-F238E27FC236}">
                <a16:creationId xmlns:a16="http://schemas.microsoft.com/office/drawing/2014/main" id="{8ABFCC80-72DC-49EA-8E07-93ABA996E00F}"/>
              </a:ext>
            </a:extLst>
          </p:cNvPr>
          <p:cNvPicPr>
            <a:picLocks noChangeAspect="1"/>
          </p:cNvPicPr>
          <p:nvPr/>
        </p:nvPicPr>
        <p:blipFill>
          <a:blip r:embed="rId4"/>
          <a:stretch>
            <a:fillRect/>
          </a:stretch>
        </p:blipFill>
        <p:spPr>
          <a:xfrm>
            <a:off x="1303364" y="3789040"/>
            <a:ext cx="3656505" cy="2952328"/>
          </a:xfrm>
          <a:prstGeom prst="rect">
            <a:avLst/>
          </a:prstGeom>
        </p:spPr>
      </p:pic>
    </p:spTree>
    <p:extLst>
      <p:ext uri="{BB962C8B-B14F-4D97-AF65-F5344CB8AC3E}">
        <p14:creationId xmlns:p14="http://schemas.microsoft.com/office/powerpoint/2010/main" val="252353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D8AC8-DAB3-41C7-98E7-6C2C293DBDAC}"/>
              </a:ext>
            </a:extLst>
          </p:cNvPr>
          <p:cNvSpPr>
            <a:spLocks noGrp="1"/>
          </p:cNvSpPr>
          <p:nvPr>
            <p:ph type="title"/>
          </p:nvPr>
        </p:nvSpPr>
        <p:spPr>
          <a:xfrm>
            <a:off x="6115336" y="2996952"/>
            <a:ext cx="2561120" cy="2592288"/>
          </a:xfrm>
        </p:spPr>
        <p:txBody>
          <a:bodyPr>
            <a:normAutofit fontScale="90000"/>
          </a:bodyPr>
          <a:lstStyle/>
          <a:p>
            <a:r>
              <a:rPr lang="en-IN" sz="4000" dirty="0"/>
              <a:t>Count &amp; Percentage </a:t>
            </a:r>
            <a:br>
              <a:rPr lang="en-IN" sz="4000" dirty="0"/>
            </a:br>
            <a:r>
              <a:rPr lang="en-IN" sz="4000" dirty="0"/>
              <a:t>of Reviews</a:t>
            </a:r>
            <a:br>
              <a:rPr lang="en-IN" dirty="0"/>
            </a:br>
            <a:br>
              <a:rPr lang="en-IN" dirty="0"/>
            </a:br>
            <a:br>
              <a:rPr lang="en-IN" dirty="0"/>
            </a:br>
            <a:r>
              <a:rPr lang="en-IN" sz="2200" dirty="0">
                <a:solidFill>
                  <a:schemeClr val="tx1"/>
                </a:solidFill>
              </a:rPr>
              <a:t>According to the Reviews Percentage It will Comment whether the Product is Very Good, Good, Bad,  Very Bad</a:t>
            </a:r>
            <a:br>
              <a:rPr lang="en-IN" dirty="0"/>
            </a:br>
            <a:br>
              <a:rPr lang="en-IN" dirty="0"/>
            </a:br>
            <a:br>
              <a:rPr lang="en-IN" dirty="0"/>
            </a:br>
            <a:endParaRPr lang="en-IN" dirty="0"/>
          </a:p>
        </p:txBody>
      </p:sp>
      <p:pic>
        <p:nvPicPr>
          <p:cNvPr id="5" name="Content Placeholder 4">
            <a:extLst>
              <a:ext uri="{FF2B5EF4-FFF2-40B4-BE49-F238E27FC236}">
                <a16:creationId xmlns:a16="http://schemas.microsoft.com/office/drawing/2014/main" id="{1B018D30-C2A4-48FC-BBAF-6DD4F04E468C}"/>
              </a:ext>
            </a:extLst>
          </p:cNvPr>
          <p:cNvPicPr>
            <a:picLocks noGrp="1" noChangeAspect="1"/>
          </p:cNvPicPr>
          <p:nvPr>
            <p:ph idx="1"/>
          </p:nvPr>
        </p:nvPicPr>
        <p:blipFill>
          <a:blip r:embed="rId2"/>
          <a:stretch>
            <a:fillRect/>
          </a:stretch>
        </p:blipFill>
        <p:spPr>
          <a:xfrm>
            <a:off x="1435608" y="274638"/>
            <a:ext cx="4648560" cy="6396454"/>
          </a:xfrm>
        </p:spPr>
      </p:pic>
    </p:spTree>
    <p:extLst>
      <p:ext uri="{BB962C8B-B14F-4D97-AF65-F5344CB8AC3E}">
        <p14:creationId xmlns:p14="http://schemas.microsoft.com/office/powerpoint/2010/main" val="213900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D3F26-2A6E-4354-6E78-A917CA51A3F7}"/>
              </a:ext>
            </a:extLst>
          </p:cNvPr>
          <p:cNvSpPr>
            <a:spLocks noGrp="1"/>
          </p:cNvSpPr>
          <p:nvPr>
            <p:ph type="title"/>
          </p:nvPr>
        </p:nvSpPr>
        <p:spPr/>
        <p:txBody>
          <a:bodyPr/>
          <a:lstStyle/>
          <a:p>
            <a:r>
              <a:rPr lang="en-US" dirty="0"/>
              <a:t>About Page</a:t>
            </a:r>
            <a:endParaRPr lang="en-IN" dirty="0"/>
          </a:p>
        </p:txBody>
      </p:sp>
      <p:pic>
        <p:nvPicPr>
          <p:cNvPr id="5" name="Picture 4">
            <a:extLst>
              <a:ext uri="{FF2B5EF4-FFF2-40B4-BE49-F238E27FC236}">
                <a16:creationId xmlns:a16="http://schemas.microsoft.com/office/drawing/2014/main" id="{9B39DA37-A2EE-85A1-F9BB-ADC846B9C6C0}"/>
              </a:ext>
            </a:extLst>
          </p:cNvPr>
          <p:cNvPicPr>
            <a:picLocks noChangeAspect="1"/>
          </p:cNvPicPr>
          <p:nvPr/>
        </p:nvPicPr>
        <p:blipFill>
          <a:blip r:embed="rId2"/>
          <a:stretch>
            <a:fillRect/>
          </a:stretch>
        </p:blipFill>
        <p:spPr>
          <a:xfrm>
            <a:off x="1218520" y="1392932"/>
            <a:ext cx="7601952" cy="4268316"/>
          </a:xfrm>
          <a:prstGeom prst="rect">
            <a:avLst/>
          </a:prstGeom>
        </p:spPr>
      </p:pic>
    </p:spTree>
    <p:extLst>
      <p:ext uri="{BB962C8B-B14F-4D97-AF65-F5344CB8AC3E}">
        <p14:creationId xmlns:p14="http://schemas.microsoft.com/office/powerpoint/2010/main" val="1056218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95BA6B-144F-772F-D12E-BEA6D8FC24F5}"/>
              </a:ext>
            </a:extLst>
          </p:cNvPr>
          <p:cNvSpPr>
            <a:spLocks noGrp="1"/>
          </p:cNvSpPr>
          <p:nvPr>
            <p:ph idx="1"/>
          </p:nvPr>
        </p:nvSpPr>
        <p:spPr>
          <a:xfrm>
            <a:off x="843564" y="2348880"/>
            <a:ext cx="7456872" cy="2448272"/>
          </a:xfrm>
        </p:spPr>
        <p:txBody>
          <a:bodyPr>
            <a:normAutofit/>
          </a:bodyPr>
          <a:lstStyle/>
          <a:p>
            <a:pPr marL="82296" indent="0" algn="ctr">
              <a:buNone/>
            </a:pPr>
            <a:r>
              <a:rPr lang="en-US" sz="8800" u="sng" dirty="0">
                <a:latin typeface="Times New Roman" panose="02020603050405020304" pitchFamily="18" charset="0"/>
                <a:cs typeface="Times New Roman" panose="02020603050405020304" pitchFamily="18" charset="0"/>
              </a:rPr>
              <a:t>Thank You </a:t>
            </a:r>
          </a:p>
          <a:p>
            <a:pPr marL="82296" indent="0" algn="ctr">
              <a:buNone/>
            </a:pPr>
            <a:r>
              <a:rPr lang="en-US" dirty="0">
                <a:solidFill>
                  <a:schemeClr val="tx1">
                    <a:lumMod val="65000"/>
                    <a:lumOff val="35000"/>
                  </a:schemeClr>
                </a:solidFill>
                <a:latin typeface="Times New Roman" panose="02020603050405020304" pitchFamily="18" charset="0"/>
                <a:cs typeface="Times New Roman" panose="02020603050405020304" pitchFamily="18" charset="0"/>
              </a:rPr>
              <a:t>For Your Attention</a:t>
            </a:r>
          </a:p>
        </p:txBody>
      </p:sp>
    </p:spTree>
    <p:extLst>
      <p:ext uri="{BB962C8B-B14F-4D97-AF65-F5344CB8AC3E}">
        <p14:creationId xmlns:p14="http://schemas.microsoft.com/office/powerpoint/2010/main" val="2065388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Libraries Used</a:t>
            </a:r>
          </a:p>
        </p:txBody>
      </p:sp>
      <p:sp>
        <p:nvSpPr>
          <p:cNvPr id="3" name="Content Placeholder 2"/>
          <p:cNvSpPr>
            <a:spLocks noGrp="1"/>
          </p:cNvSpPr>
          <p:nvPr>
            <p:ph idx="1"/>
          </p:nvPr>
        </p:nvSpPr>
        <p:spPr/>
        <p:txBody>
          <a:bodyPr>
            <a:normAutofit/>
          </a:bodyPr>
          <a:lstStyle/>
          <a:p>
            <a:pPr marL="539496" indent="-457200">
              <a:buAutoNum type="arabicPeriod"/>
            </a:pPr>
            <a:r>
              <a:rPr lang="en-IN" sz="2000" dirty="0"/>
              <a:t>Web Scraping : Requests, </a:t>
            </a:r>
            <a:r>
              <a:rPr lang="en-IN" sz="2000" dirty="0" err="1"/>
              <a:t>beautifulsoup</a:t>
            </a:r>
            <a:r>
              <a:rPr lang="en-IN" sz="2000" dirty="0"/>
              <a:t> </a:t>
            </a:r>
          </a:p>
          <a:p>
            <a:pPr marL="539496" indent="-457200">
              <a:buAutoNum type="arabicPeriod"/>
            </a:pPr>
            <a:endParaRPr lang="en-IN" sz="2000" dirty="0"/>
          </a:p>
          <a:p>
            <a:pPr marL="539496" indent="-457200">
              <a:buAutoNum type="arabicPeriod"/>
            </a:pPr>
            <a:r>
              <a:rPr lang="en-IN" sz="2000" dirty="0"/>
              <a:t>EDA : Pandas, </a:t>
            </a:r>
            <a:r>
              <a:rPr lang="en-IN" sz="2000" dirty="0" err="1"/>
              <a:t>numpy</a:t>
            </a:r>
            <a:r>
              <a:rPr lang="en-IN" sz="2000" dirty="0"/>
              <a:t>, </a:t>
            </a:r>
            <a:r>
              <a:rPr lang="en-IN" sz="2000" dirty="0" err="1"/>
              <a:t>sklearn</a:t>
            </a:r>
            <a:endParaRPr lang="en-IN" sz="2000" dirty="0"/>
          </a:p>
          <a:p>
            <a:pPr marL="539496" indent="-457200">
              <a:buAutoNum type="arabicPeriod"/>
            </a:pPr>
            <a:endParaRPr lang="en-IN" sz="2000" dirty="0"/>
          </a:p>
          <a:p>
            <a:pPr marL="539496" indent="-457200">
              <a:buAutoNum type="arabicPeriod"/>
            </a:pPr>
            <a:r>
              <a:rPr lang="en-IN" sz="2000" dirty="0"/>
              <a:t>Visualization : seaborn, matplotlib, </a:t>
            </a:r>
            <a:r>
              <a:rPr lang="en-IN" sz="2000" dirty="0" err="1"/>
              <a:t>wordcloud</a:t>
            </a:r>
            <a:endParaRPr lang="en-IN" sz="2000" dirty="0"/>
          </a:p>
          <a:p>
            <a:pPr marL="539496" indent="-457200">
              <a:buAutoNum type="arabicPeriod"/>
            </a:pPr>
            <a:endParaRPr lang="en-IN" sz="2000" dirty="0"/>
          </a:p>
          <a:p>
            <a:pPr marL="539496" indent="-457200">
              <a:buAutoNum type="arabicPeriod"/>
            </a:pPr>
            <a:r>
              <a:rPr lang="en-IN" sz="2000" dirty="0"/>
              <a:t>Text processing : </a:t>
            </a:r>
            <a:r>
              <a:rPr lang="en-IN" sz="2000" dirty="0" err="1"/>
              <a:t>nltk</a:t>
            </a:r>
            <a:r>
              <a:rPr lang="en-IN" sz="2000" dirty="0"/>
              <a:t>, </a:t>
            </a:r>
            <a:r>
              <a:rPr lang="en-IN" sz="2000" dirty="0" err="1"/>
              <a:t>Textblob</a:t>
            </a:r>
            <a:r>
              <a:rPr lang="en-IN" sz="2000" dirty="0"/>
              <a:t>, </a:t>
            </a:r>
            <a:r>
              <a:rPr lang="en-IN" sz="2000" dirty="0" err="1"/>
              <a:t>sklearn</a:t>
            </a:r>
            <a:endParaRPr lang="en-IN" sz="2000" dirty="0"/>
          </a:p>
          <a:p>
            <a:pPr marL="539496" indent="-457200">
              <a:buAutoNum type="arabicPeriod"/>
            </a:pPr>
            <a:endParaRPr lang="en-IN" sz="2000" dirty="0"/>
          </a:p>
          <a:p>
            <a:pPr marL="539496" indent="-457200">
              <a:buAutoNum type="arabicPeriod"/>
            </a:pPr>
            <a:r>
              <a:rPr lang="en-IN" sz="2000" dirty="0"/>
              <a:t>Named Entity </a:t>
            </a:r>
            <a:r>
              <a:rPr lang="en-IN" sz="2000" dirty="0" err="1"/>
              <a:t>recocgnition</a:t>
            </a:r>
            <a:r>
              <a:rPr lang="en-IN" sz="2000" dirty="0"/>
              <a:t> : re, spacy</a:t>
            </a:r>
          </a:p>
          <a:p>
            <a:pPr marL="539496" indent="-457200">
              <a:buAutoNum type="arabicPeriod"/>
            </a:pPr>
            <a:endParaRPr lang="en-IN" sz="2000" dirty="0"/>
          </a:p>
          <a:p>
            <a:pPr marL="539496" indent="-457200">
              <a:buAutoNum type="arabicPeriod"/>
            </a:pPr>
            <a:r>
              <a:rPr lang="en-IN" sz="2000" dirty="0"/>
              <a:t>For model building : SVC, KNN, Bagging &amp; </a:t>
            </a:r>
            <a:r>
              <a:rPr lang="en-IN" sz="2000" dirty="0" err="1"/>
              <a:t>Boositng</a:t>
            </a:r>
            <a:r>
              <a:rPr lang="en-IN" sz="2000" dirty="0"/>
              <a:t>, Random Forest, </a:t>
            </a:r>
            <a:r>
              <a:rPr lang="en-IN" sz="2000" dirty="0" err="1"/>
              <a:t>XGBoost</a:t>
            </a:r>
            <a:endParaRPr lang="en-IN"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Methodology</a:t>
            </a:r>
          </a:p>
        </p:txBody>
      </p:sp>
      <p:sp>
        <p:nvSpPr>
          <p:cNvPr id="3" name="Content Placeholder 2"/>
          <p:cNvSpPr>
            <a:spLocks noGrp="1"/>
          </p:cNvSpPr>
          <p:nvPr>
            <p:ph idx="1"/>
          </p:nvPr>
        </p:nvSpPr>
        <p:spPr>
          <a:xfrm>
            <a:off x="914400" y="1447800"/>
            <a:ext cx="8050088" cy="1189112"/>
          </a:xfrm>
        </p:spPr>
        <p:txBody>
          <a:bodyPr>
            <a:normAutofit lnSpcReduction="10000"/>
          </a:bodyPr>
          <a:lstStyle/>
          <a:p>
            <a:pPr marL="514350" indent="-514350">
              <a:buNone/>
            </a:pPr>
            <a:r>
              <a:rPr lang="en-IN" sz="2200" dirty="0"/>
              <a:t>1.    Choose product </a:t>
            </a:r>
          </a:p>
          <a:p>
            <a:pPr marL="514350" indent="-514350">
              <a:buNone/>
            </a:pPr>
            <a:r>
              <a:rPr lang="en-IN" sz="2400" dirty="0"/>
              <a:t>      </a:t>
            </a:r>
            <a:r>
              <a:rPr lang="en-IN" sz="2400" dirty="0" err="1"/>
              <a:t>boAt</a:t>
            </a:r>
            <a:r>
              <a:rPr lang="en-IN" sz="2400" dirty="0"/>
              <a:t> </a:t>
            </a:r>
            <a:r>
              <a:rPr lang="en-IN" sz="2400" dirty="0" err="1"/>
              <a:t>Rockerz</a:t>
            </a:r>
            <a:r>
              <a:rPr lang="en-IN" sz="2400" dirty="0"/>
              <a:t> 370 Bluetooth Wireless On Ear Headphone with </a:t>
            </a:r>
            <a:r>
              <a:rPr lang="en-IN" sz="2400" dirty="0" err="1"/>
              <a:t>Mic</a:t>
            </a:r>
            <a:r>
              <a:rPr lang="en-IN" sz="2400" dirty="0"/>
              <a:t> (Buoyant Black)</a:t>
            </a:r>
          </a:p>
          <a:p>
            <a:pPr marL="514350" indent="-514350">
              <a:buAutoNum type="arabicPeriod"/>
            </a:pPr>
            <a:endParaRPr lang="en-IN" sz="2200" dirty="0"/>
          </a:p>
          <a:p>
            <a:pPr marL="514350" indent="-514350">
              <a:buNone/>
            </a:pPr>
            <a:endParaRPr lang="en-IN" dirty="0"/>
          </a:p>
          <a:p>
            <a:pPr marL="514350" indent="-514350">
              <a:buNone/>
            </a:pPr>
            <a:endParaRPr lang="en-IN" dirty="0"/>
          </a:p>
          <a:p>
            <a:pPr marL="514350" indent="-514350">
              <a:buNone/>
            </a:pPr>
            <a:endParaRPr lang="en-IN" dirty="0"/>
          </a:p>
          <a:p>
            <a:pPr marL="514350" indent="-514350">
              <a:buFont typeface="Wingdings 2"/>
              <a:buAutoNum type="arabicPeriod"/>
            </a:pPr>
            <a:endParaRPr lang="en-IN" dirty="0"/>
          </a:p>
          <a:p>
            <a:pPr marL="514350" indent="-514350">
              <a:buNone/>
            </a:pPr>
            <a:endParaRPr lang="en-IN" dirty="0"/>
          </a:p>
        </p:txBody>
      </p:sp>
      <p:pic>
        <p:nvPicPr>
          <p:cNvPr id="7171" name="Picture 3"/>
          <p:cNvPicPr>
            <a:picLocks noChangeAspect="1" noChangeArrowheads="1"/>
          </p:cNvPicPr>
          <p:nvPr/>
        </p:nvPicPr>
        <p:blipFill>
          <a:blip r:embed="rId2" cstate="print"/>
          <a:srcRect/>
          <a:stretch>
            <a:fillRect/>
          </a:stretch>
        </p:blipFill>
        <p:spPr bwMode="auto">
          <a:xfrm>
            <a:off x="4860032" y="2204864"/>
            <a:ext cx="3168352" cy="4405823"/>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5616" y="188640"/>
            <a:ext cx="7498080" cy="3240360"/>
          </a:xfrm>
        </p:spPr>
        <p:txBody>
          <a:bodyPr>
            <a:normAutofit/>
          </a:bodyPr>
          <a:lstStyle/>
          <a:p>
            <a:pPr>
              <a:buNone/>
            </a:pPr>
            <a:r>
              <a:rPr lang="en-IN" sz="2000" dirty="0"/>
              <a:t>2. Extract reviews for product from </a:t>
            </a:r>
            <a:r>
              <a:rPr lang="en-IN" sz="2000" dirty="0" err="1"/>
              <a:t>amazon</a:t>
            </a:r>
            <a:r>
              <a:rPr lang="en-IN" sz="2000" dirty="0"/>
              <a:t> as a </a:t>
            </a:r>
            <a:r>
              <a:rPr lang="en-IN" sz="2000" dirty="0" err="1"/>
              <a:t>dataframe</a:t>
            </a:r>
            <a:endParaRPr lang="en-IN" sz="2000" dirty="0"/>
          </a:p>
          <a:p>
            <a:r>
              <a:rPr lang="en-IN" sz="2000" dirty="0"/>
              <a:t>Web scraping is an automatic method to obtain large amounts of data from websites. Most of this data is unstructured data in an HTML format which is then converted into structured data in a spreadsheet or a database so that it can be used in various applications.</a:t>
            </a:r>
          </a:p>
          <a:p>
            <a:r>
              <a:rPr lang="en-IN" sz="2000" dirty="0"/>
              <a:t>‘requests ‘ is used to sent http requests using python</a:t>
            </a:r>
          </a:p>
          <a:p>
            <a:r>
              <a:rPr lang="en-IN" sz="2000" dirty="0" err="1"/>
              <a:t>Beautifulsoup</a:t>
            </a:r>
            <a:r>
              <a:rPr lang="en-IN" sz="2000" dirty="0"/>
              <a:t> is used for </a:t>
            </a:r>
            <a:r>
              <a:rPr lang="en-IN" sz="2000" dirty="0" err="1"/>
              <a:t>webscraping</a:t>
            </a:r>
            <a:r>
              <a:rPr lang="en-IN" sz="2000" dirty="0"/>
              <a:t> and extracting relevant data.</a:t>
            </a:r>
          </a:p>
          <a:p>
            <a:r>
              <a:rPr lang="en-IN" sz="2000" dirty="0"/>
              <a:t>Convert data into pandas </a:t>
            </a:r>
            <a:r>
              <a:rPr lang="en-IN" sz="2000" dirty="0" err="1"/>
              <a:t>dataframe</a:t>
            </a:r>
            <a:r>
              <a:rPr lang="en-IN" sz="2000" dirty="0"/>
              <a:t> format for further analysis</a:t>
            </a:r>
          </a:p>
        </p:txBody>
      </p:sp>
      <p:pic>
        <p:nvPicPr>
          <p:cNvPr id="4" name="Picture 2"/>
          <p:cNvPicPr>
            <a:picLocks noChangeAspect="1" noChangeArrowheads="1"/>
          </p:cNvPicPr>
          <p:nvPr/>
        </p:nvPicPr>
        <p:blipFill>
          <a:blip r:embed="rId2" cstate="print"/>
          <a:srcRect/>
          <a:stretch>
            <a:fillRect/>
          </a:stretch>
        </p:blipFill>
        <p:spPr bwMode="auto">
          <a:xfrm>
            <a:off x="1475656" y="3355693"/>
            <a:ext cx="5040560" cy="3502307"/>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358603"/>
            <a:ext cx="7978080" cy="2016224"/>
          </a:xfrm>
        </p:spPr>
        <p:txBody>
          <a:bodyPr>
            <a:normAutofit/>
          </a:bodyPr>
          <a:lstStyle/>
          <a:p>
            <a:pPr>
              <a:buNone/>
            </a:pPr>
            <a:r>
              <a:rPr lang="en-IN" sz="2000" dirty="0"/>
              <a:t>3. Data </a:t>
            </a:r>
            <a:r>
              <a:rPr lang="en-IN" sz="2000" dirty="0" err="1"/>
              <a:t>Preprocessing</a:t>
            </a:r>
            <a:endParaRPr lang="en-IN" sz="2000" dirty="0"/>
          </a:p>
          <a:p>
            <a:pPr marL="571500" indent="-571500">
              <a:buAutoNum type="romanLcParenR"/>
            </a:pPr>
            <a:r>
              <a:rPr lang="en-IN" sz="2000" dirty="0"/>
              <a:t>Check for null values / duplicated values / missing values</a:t>
            </a:r>
          </a:p>
          <a:p>
            <a:pPr marL="571500" indent="-571500">
              <a:buAutoNum type="romanLcParenR"/>
            </a:pPr>
            <a:r>
              <a:rPr lang="en-IN" sz="2000" dirty="0"/>
              <a:t>Visualize data to understand</a:t>
            </a:r>
          </a:p>
          <a:p>
            <a:pPr marL="571500" indent="-571500">
              <a:buNone/>
            </a:pPr>
            <a:r>
              <a:rPr lang="en-IN" sz="2000" dirty="0"/>
              <a:t>Findings</a:t>
            </a:r>
          </a:p>
          <a:p>
            <a:pPr marL="571500" indent="-571500">
              <a:buAutoNum type="alphaLcParenR"/>
            </a:pPr>
            <a:r>
              <a:rPr lang="en-IN" sz="2000" dirty="0"/>
              <a:t>Highest vote count</a:t>
            </a:r>
          </a:p>
          <a:p>
            <a:pPr marL="571500" indent="-571500">
              <a:buAutoNum type="alphaLcParenR"/>
            </a:pPr>
            <a:endParaRPr lang="en-IN" dirty="0"/>
          </a:p>
          <a:p>
            <a:pPr marL="571500" indent="-571500">
              <a:buAutoNum type="alphaLcParenR"/>
            </a:pPr>
            <a:endParaRPr lang="en-IN" dirty="0"/>
          </a:p>
        </p:txBody>
      </p:sp>
      <p:pic>
        <p:nvPicPr>
          <p:cNvPr id="7" name="Picture 3"/>
          <p:cNvPicPr>
            <a:picLocks noChangeAspect="1" noChangeArrowheads="1"/>
          </p:cNvPicPr>
          <p:nvPr/>
        </p:nvPicPr>
        <p:blipFill>
          <a:blip r:embed="rId2" cstate="print"/>
          <a:srcRect/>
          <a:stretch>
            <a:fillRect/>
          </a:stretch>
        </p:blipFill>
        <p:spPr bwMode="auto">
          <a:xfrm>
            <a:off x="1028582" y="2530064"/>
            <a:ext cx="4680520" cy="2869098"/>
          </a:xfrm>
          <a:prstGeom prst="rect">
            <a:avLst/>
          </a:prstGeom>
          <a:noFill/>
          <a:ln w="9525">
            <a:noFill/>
            <a:miter lim="800000"/>
            <a:headEnd/>
            <a:tailEnd/>
          </a:ln>
        </p:spPr>
      </p:pic>
      <p:sp>
        <p:nvSpPr>
          <p:cNvPr id="8" name="TextBox 7"/>
          <p:cNvSpPr txBox="1"/>
          <p:nvPr/>
        </p:nvSpPr>
        <p:spPr>
          <a:xfrm>
            <a:off x="1547664" y="5445224"/>
            <a:ext cx="6696744" cy="923330"/>
          </a:xfrm>
          <a:prstGeom prst="rect">
            <a:avLst/>
          </a:prstGeom>
          <a:noFill/>
        </p:spPr>
        <p:txBody>
          <a:bodyPr wrap="square" rtlCol="0">
            <a:spAutoFit/>
          </a:bodyPr>
          <a:lstStyle/>
          <a:p>
            <a:r>
              <a:rPr lang="en-IN" dirty="0"/>
              <a:t>Most common rating is 5.  The second most common rating is 1. We can infer while the product has high number of positive reviews, it also has significant negative </a:t>
            </a:r>
            <a:r>
              <a:rPr lang="en-IN" dirty="0" err="1"/>
              <a:t>reveiws</a:t>
            </a:r>
            <a:r>
              <a:rPr lang="en-IN" dirty="0"/>
              <a:t> as well.</a:t>
            </a:r>
          </a:p>
        </p:txBody>
      </p:sp>
      <p:pic>
        <p:nvPicPr>
          <p:cNvPr id="1028" name="Picture 4"/>
          <p:cNvPicPr>
            <a:picLocks noChangeAspect="1" noChangeArrowheads="1"/>
          </p:cNvPicPr>
          <p:nvPr/>
        </p:nvPicPr>
        <p:blipFill>
          <a:blip r:embed="rId3" cstate="print"/>
          <a:srcRect/>
          <a:stretch>
            <a:fillRect/>
          </a:stretch>
        </p:blipFill>
        <p:spPr bwMode="auto">
          <a:xfrm>
            <a:off x="5436096" y="2374827"/>
            <a:ext cx="3384376" cy="2932213"/>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288032"/>
            <a:ext cx="7776864" cy="1340768"/>
          </a:xfrm>
        </p:spPr>
        <p:txBody>
          <a:bodyPr>
            <a:normAutofit fontScale="85000" lnSpcReduction="20000"/>
          </a:bodyPr>
          <a:lstStyle/>
          <a:p>
            <a:pPr>
              <a:buNone/>
            </a:pPr>
            <a:r>
              <a:rPr lang="en-IN" sz="1900" dirty="0"/>
              <a:t>4.  Text </a:t>
            </a:r>
            <a:r>
              <a:rPr lang="en-IN" sz="1900" dirty="0" err="1"/>
              <a:t>Preprocessing</a:t>
            </a:r>
            <a:r>
              <a:rPr lang="en-IN" sz="1900" dirty="0"/>
              <a:t>:  text </a:t>
            </a:r>
            <a:r>
              <a:rPr lang="en-IN" sz="1900" dirty="0" err="1"/>
              <a:t>preprocessing</a:t>
            </a:r>
            <a:r>
              <a:rPr lang="en-IN" sz="1900" dirty="0"/>
              <a:t> is used to understand the information from the text data.</a:t>
            </a:r>
          </a:p>
          <a:p>
            <a:pPr marL="870966" lvl="1" indent="-514350">
              <a:buNone/>
            </a:pPr>
            <a:r>
              <a:rPr lang="en-IN" sz="1900" dirty="0" err="1"/>
              <a:t>i</a:t>
            </a:r>
            <a:r>
              <a:rPr lang="en-IN" sz="1900" dirty="0"/>
              <a:t>)    Analyse each review in terms of character count, special character count, numeric count and </a:t>
            </a:r>
            <a:r>
              <a:rPr lang="en-IN" sz="1900" dirty="0" err="1"/>
              <a:t>stopwords</a:t>
            </a:r>
            <a:r>
              <a:rPr lang="en-IN" sz="1900" dirty="0"/>
              <a:t> count</a:t>
            </a:r>
          </a:p>
          <a:p>
            <a:pPr marL="870966" lvl="1" indent="-514350">
              <a:buNone/>
            </a:pPr>
            <a:r>
              <a:rPr lang="en-IN" sz="1900" dirty="0"/>
              <a:t>ii) Remove </a:t>
            </a:r>
            <a:r>
              <a:rPr lang="en-IN" sz="1900" dirty="0" err="1"/>
              <a:t>stopwords</a:t>
            </a:r>
            <a:endParaRPr lang="en-IN" sz="1900" dirty="0"/>
          </a:p>
          <a:p>
            <a:pPr>
              <a:buNone/>
            </a:pPr>
            <a:endParaRPr lang="en-IN" sz="2000" dirty="0"/>
          </a:p>
          <a:p>
            <a:pPr>
              <a:buNone/>
            </a:pPr>
            <a:endParaRPr lang="en-IN" dirty="0"/>
          </a:p>
        </p:txBody>
      </p:sp>
      <p:sp>
        <p:nvSpPr>
          <p:cNvPr id="7" name="Content Placeholder 2"/>
          <p:cNvSpPr txBox="1">
            <a:spLocks/>
          </p:cNvSpPr>
          <p:nvPr/>
        </p:nvSpPr>
        <p:spPr>
          <a:xfrm>
            <a:off x="1187624" y="4077072"/>
            <a:ext cx="5184576" cy="504056"/>
          </a:xfrm>
          <a:prstGeom prst="rect">
            <a:avLst/>
          </a:prstGeom>
        </p:spPr>
        <p:txBody>
          <a:bodyPr>
            <a:normAutofit/>
          </a:bodyPr>
          <a:lstStyle/>
          <a:p>
            <a:pPr marL="596646" marR="0" lvl="0" indent="-514350" algn="l" defTabSz="914400" rtl="0" eaLnBrk="1" fontAlgn="auto" latinLnBrk="0" hangingPunct="1">
              <a:lnSpc>
                <a:spcPct val="100000"/>
              </a:lnSpc>
              <a:spcBef>
                <a:spcPts val="600"/>
              </a:spcBef>
              <a:spcAft>
                <a:spcPts val="0"/>
              </a:spcAft>
              <a:buClr>
                <a:schemeClr val="accent1"/>
              </a:buClr>
              <a:buSzPct val="80000"/>
              <a:tabLst/>
              <a:defRPr/>
            </a:pPr>
            <a:r>
              <a:rPr kumimoji="0" lang="en-IN" sz="2000" b="0" i="0" u="none" strike="noStrike" kern="1200" cap="none" spc="0" normalizeH="0" baseline="0" noProof="0" dirty="0">
                <a:ln>
                  <a:noFill/>
                </a:ln>
                <a:solidFill>
                  <a:schemeClr val="tx1"/>
                </a:solidFill>
                <a:effectLst/>
                <a:uLnTx/>
                <a:uFillTx/>
                <a:latin typeface="+mn-lt"/>
                <a:ea typeface="+mn-ea"/>
                <a:cs typeface="+mn-cs"/>
              </a:rPr>
              <a:t>iii)</a:t>
            </a:r>
            <a:r>
              <a:rPr kumimoji="0" lang="en-IN" sz="2000" b="0" i="0" u="none" strike="noStrike" kern="1200" cap="none" spc="0" normalizeH="0" noProof="0" dirty="0">
                <a:ln>
                  <a:noFill/>
                </a:ln>
                <a:solidFill>
                  <a:schemeClr val="tx1"/>
                </a:solidFill>
                <a:effectLst/>
                <a:uLnTx/>
                <a:uFillTx/>
                <a:latin typeface="+mn-lt"/>
                <a:ea typeface="+mn-ea"/>
                <a:cs typeface="+mn-cs"/>
              </a:rPr>
              <a:t> </a:t>
            </a:r>
            <a:r>
              <a:rPr lang="en-IN" sz="2000" dirty="0"/>
              <a:t>Convert</a:t>
            </a:r>
            <a:r>
              <a:rPr kumimoji="0" lang="en-IN" sz="2000" b="0" i="0" u="none" strike="noStrike" kern="1200" cap="none" spc="0" normalizeH="0" noProof="0" dirty="0">
                <a:ln>
                  <a:noFill/>
                </a:ln>
                <a:solidFill>
                  <a:schemeClr val="tx1"/>
                </a:solidFill>
                <a:effectLst/>
                <a:uLnTx/>
                <a:uFillTx/>
                <a:latin typeface="+mn-lt"/>
                <a:ea typeface="+mn-ea"/>
                <a:cs typeface="+mn-cs"/>
              </a:rPr>
              <a:t> words to lower case</a:t>
            </a:r>
            <a:endParaRPr kumimoji="0" lang="en-IN" sz="2000" b="0" i="0" u="none" strike="noStrike" kern="1200" cap="none" spc="0" normalizeH="0" baseline="0" noProof="0" dirty="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kumimoji="0" lang="en-IN" sz="2000" b="0" i="0" u="none" strike="noStrike" kern="1200" cap="none" spc="0" normalizeH="0" baseline="0" noProof="0" dirty="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kumimoji="0" lang="en-IN"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3078" name="Picture 6"/>
          <p:cNvPicPr>
            <a:picLocks noChangeAspect="1" noChangeArrowheads="1"/>
          </p:cNvPicPr>
          <p:nvPr/>
        </p:nvPicPr>
        <p:blipFill>
          <a:blip r:embed="rId2" cstate="print"/>
          <a:srcRect/>
          <a:stretch>
            <a:fillRect/>
          </a:stretch>
        </p:blipFill>
        <p:spPr bwMode="auto">
          <a:xfrm>
            <a:off x="1789619" y="4531858"/>
            <a:ext cx="4464496" cy="2042120"/>
          </a:xfrm>
          <a:prstGeom prst="rect">
            <a:avLst/>
          </a:prstGeom>
          <a:noFill/>
          <a:ln w="9525">
            <a:noFill/>
            <a:miter lim="800000"/>
            <a:headEnd/>
            <a:tailEnd/>
          </a:ln>
        </p:spPr>
      </p:pic>
      <p:pic>
        <p:nvPicPr>
          <p:cNvPr id="3079" name="Picture 7"/>
          <p:cNvPicPr>
            <a:picLocks noChangeAspect="1" noChangeArrowheads="1"/>
          </p:cNvPicPr>
          <p:nvPr/>
        </p:nvPicPr>
        <p:blipFill>
          <a:blip r:embed="rId3" cstate="print"/>
          <a:srcRect/>
          <a:stretch>
            <a:fillRect/>
          </a:stretch>
        </p:blipFill>
        <p:spPr bwMode="auto">
          <a:xfrm>
            <a:off x="1763687" y="1772816"/>
            <a:ext cx="4687645" cy="2088232"/>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267" y="223807"/>
            <a:ext cx="7498080" cy="432048"/>
          </a:xfrm>
        </p:spPr>
        <p:txBody>
          <a:bodyPr/>
          <a:lstStyle/>
          <a:p>
            <a:pPr lvl="0">
              <a:buNone/>
            </a:pPr>
            <a:r>
              <a:rPr lang="en-IN" sz="2000" dirty="0"/>
              <a:t>iv) Remove </a:t>
            </a:r>
            <a:r>
              <a:rPr lang="en-IN" sz="2000" dirty="0" err="1"/>
              <a:t>rarewords</a:t>
            </a:r>
            <a:endParaRPr lang="en-IN" sz="2000" dirty="0"/>
          </a:p>
          <a:p>
            <a:pPr lvl="0">
              <a:buNone/>
            </a:pPr>
            <a:endParaRPr lang="en-IN" sz="2000" dirty="0"/>
          </a:p>
          <a:p>
            <a:pPr>
              <a:buNone/>
            </a:pPr>
            <a:endParaRPr lang="en-IN" dirty="0"/>
          </a:p>
        </p:txBody>
      </p:sp>
      <p:pic>
        <p:nvPicPr>
          <p:cNvPr id="4099" name="Picture 3"/>
          <p:cNvPicPr>
            <a:picLocks noChangeAspect="1" noChangeArrowheads="1"/>
          </p:cNvPicPr>
          <p:nvPr/>
        </p:nvPicPr>
        <p:blipFill>
          <a:blip r:embed="rId2" cstate="print"/>
          <a:srcRect/>
          <a:stretch>
            <a:fillRect/>
          </a:stretch>
        </p:blipFill>
        <p:spPr bwMode="auto">
          <a:xfrm>
            <a:off x="1475657" y="692696"/>
            <a:ext cx="6336704" cy="1547335"/>
          </a:xfrm>
          <a:prstGeom prst="rect">
            <a:avLst/>
          </a:prstGeom>
          <a:noFill/>
          <a:ln w="9525">
            <a:noFill/>
            <a:miter lim="800000"/>
            <a:headEnd/>
            <a:tailEnd/>
          </a:ln>
        </p:spPr>
      </p:pic>
      <p:sp>
        <p:nvSpPr>
          <p:cNvPr id="6" name="Content Placeholder 2"/>
          <p:cNvSpPr txBox="1">
            <a:spLocks/>
          </p:cNvSpPr>
          <p:nvPr/>
        </p:nvSpPr>
        <p:spPr>
          <a:xfrm>
            <a:off x="1259632" y="2708920"/>
            <a:ext cx="7503751" cy="432048"/>
          </a:xfrm>
          <a:prstGeom prst="rect">
            <a:avLst/>
          </a:prstGeom>
        </p:spPr>
        <p:txBody>
          <a:bodyPr>
            <a:norm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kumimoji="0" lang="en-IN" sz="2000" b="0" i="0" u="none" strike="noStrike" kern="1200" cap="none" spc="0" normalizeH="0" baseline="0" noProof="0" dirty="0">
                <a:ln>
                  <a:noFill/>
                </a:ln>
                <a:solidFill>
                  <a:schemeClr val="tx1"/>
                </a:solidFill>
                <a:effectLst/>
                <a:uLnTx/>
                <a:uFillTx/>
                <a:latin typeface="+mn-lt"/>
                <a:ea typeface="+mn-ea"/>
                <a:cs typeface="+mn-cs"/>
              </a:rPr>
              <a:t>v) Remove </a:t>
            </a:r>
            <a:r>
              <a:rPr kumimoji="0" lang="en-IN" sz="2000" b="0" i="0" u="none" strike="noStrike" kern="1200" cap="none" spc="0" normalizeH="0" baseline="0" noProof="0" dirty="0" err="1">
                <a:ln>
                  <a:noFill/>
                </a:ln>
                <a:solidFill>
                  <a:schemeClr val="tx1"/>
                </a:solidFill>
                <a:effectLst/>
                <a:uLnTx/>
                <a:uFillTx/>
                <a:latin typeface="+mn-lt"/>
                <a:ea typeface="+mn-ea"/>
                <a:cs typeface="+mn-cs"/>
              </a:rPr>
              <a:t>emojis</a:t>
            </a:r>
            <a:r>
              <a:rPr kumimoji="0" lang="en-IN" sz="2000" b="0" i="0" u="none" strike="noStrike" kern="1200" cap="none" spc="0" normalizeH="0" baseline="0" noProof="0" dirty="0">
                <a:ln>
                  <a:noFill/>
                </a:ln>
                <a:solidFill>
                  <a:schemeClr val="tx1"/>
                </a:solidFill>
                <a:effectLst/>
                <a:uLnTx/>
                <a:uFillTx/>
                <a:latin typeface="+mn-lt"/>
                <a:ea typeface="+mn-ea"/>
                <a:cs typeface="+mn-cs"/>
              </a:rPr>
              <a:t> and special characters</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kumimoji="0" lang="en-IN" sz="2000" b="0" i="0" u="none" strike="noStrike" kern="1200" cap="none" spc="0" normalizeH="0" baseline="0" noProof="0" dirty="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kumimoji="0" lang="en-IN"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4100" name="Picture 4"/>
          <p:cNvPicPr>
            <a:picLocks noChangeAspect="1" noChangeArrowheads="1"/>
          </p:cNvPicPr>
          <p:nvPr/>
        </p:nvPicPr>
        <p:blipFill>
          <a:blip r:embed="rId3" cstate="print"/>
          <a:srcRect/>
          <a:stretch>
            <a:fillRect/>
          </a:stretch>
        </p:blipFill>
        <p:spPr bwMode="auto">
          <a:xfrm>
            <a:off x="1435608" y="3429000"/>
            <a:ext cx="5912744" cy="2664296"/>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noGrp="1"/>
          </p:cNvSpPr>
          <p:nvPr>
            <p:ph idx="1"/>
          </p:nvPr>
        </p:nvSpPr>
        <p:spPr>
          <a:xfrm>
            <a:off x="1187624" y="260350"/>
            <a:ext cx="7746826" cy="5988050"/>
          </a:xfrm>
          <a:prstGeom prst="rect">
            <a:avLst/>
          </a:prstGeom>
        </p:spPr>
        <p:txBody>
          <a:bodyPr>
            <a:norm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lang="en-IN" sz="2000" dirty="0"/>
              <a:t>vi) </a:t>
            </a:r>
            <a:r>
              <a:rPr kumimoji="0" lang="en-IN" sz="2000" b="0" i="0" u="none" strike="noStrike" kern="1200" cap="none" spc="0" normalizeH="0" baseline="0" noProof="0" dirty="0">
                <a:ln>
                  <a:noFill/>
                </a:ln>
                <a:solidFill>
                  <a:schemeClr val="tx1"/>
                </a:solidFill>
                <a:effectLst/>
                <a:uLnTx/>
                <a:uFillTx/>
                <a:latin typeface="+mn-lt"/>
                <a:ea typeface="+mn-ea"/>
                <a:cs typeface="+mn-cs"/>
              </a:rPr>
              <a:t>Stemming and </a:t>
            </a:r>
            <a:r>
              <a:rPr kumimoji="0" lang="en-IN" sz="2000" b="0" i="0" u="none" strike="noStrike" kern="1200" cap="none" spc="0" normalizeH="0" baseline="0" noProof="0" dirty="0" err="1">
                <a:ln>
                  <a:noFill/>
                </a:ln>
                <a:solidFill>
                  <a:schemeClr val="tx1"/>
                </a:solidFill>
                <a:effectLst/>
                <a:uLnTx/>
                <a:uFillTx/>
                <a:latin typeface="+mn-lt"/>
                <a:ea typeface="+mn-ea"/>
                <a:cs typeface="+mn-cs"/>
              </a:rPr>
              <a:t>lemmitization</a:t>
            </a:r>
            <a:endParaRPr kumimoji="0" lang="en-IN" sz="2000" b="0" i="0" u="none" strike="noStrike" kern="1200" cap="none" spc="0" normalizeH="0" baseline="0" noProof="0" dirty="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kumimoji="0" lang="en-IN" sz="2000" b="0" i="0" u="none" strike="noStrike" kern="1200" cap="none" spc="0" normalizeH="0" baseline="0" noProof="0" dirty="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kumimoji="0" lang="en-IN"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6"/>
          <p:cNvPicPr>
            <a:picLocks noChangeAspect="1" noChangeArrowheads="1"/>
          </p:cNvPicPr>
          <p:nvPr/>
        </p:nvPicPr>
        <p:blipFill>
          <a:blip r:embed="rId2" cstate="print"/>
          <a:srcRect/>
          <a:stretch>
            <a:fillRect/>
          </a:stretch>
        </p:blipFill>
        <p:spPr bwMode="auto">
          <a:xfrm>
            <a:off x="1043608" y="1052736"/>
            <a:ext cx="6336704" cy="1872208"/>
          </a:xfrm>
          <a:prstGeom prst="rect">
            <a:avLst/>
          </a:prstGeom>
          <a:noFill/>
          <a:ln w="9525">
            <a:noFill/>
            <a:miter lim="800000"/>
            <a:headEnd/>
            <a:tailEnd/>
          </a:ln>
        </p:spPr>
      </p:pic>
      <p:pic>
        <p:nvPicPr>
          <p:cNvPr id="6" name="Picture 7"/>
          <p:cNvPicPr>
            <a:picLocks noChangeAspect="1" noChangeArrowheads="1"/>
          </p:cNvPicPr>
          <p:nvPr/>
        </p:nvPicPr>
        <p:blipFill>
          <a:blip r:embed="rId3" cstate="print"/>
          <a:srcRect/>
          <a:stretch>
            <a:fillRect/>
          </a:stretch>
        </p:blipFill>
        <p:spPr bwMode="auto">
          <a:xfrm>
            <a:off x="1059632" y="3789040"/>
            <a:ext cx="7470295" cy="1872208"/>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707</TotalTime>
  <Words>679</Words>
  <Application>Microsoft Office PowerPoint</Application>
  <PresentationFormat>On-screen Show (4:3)</PresentationFormat>
  <Paragraphs>93</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Gill Sans MT</vt:lpstr>
      <vt:lpstr>Helvetica Neue</vt:lpstr>
      <vt:lpstr>Times New Roman</vt:lpstr>
      <vt:lpstr>Verdana</vt:lpstr>
      <vt:lpstr>Wingdings 2</vt:lpstr>
      <vt:lpstr>Solstice</vt:lpstr>
      <vt:lpstr>Sentiment Analysis on Amazon Product Reviews</vt:lpstr>
      <vt:lpstr>Objective</vt:lpstr>
      <vt:lpstr>Libraries Used</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Positive Reviews </vt:lpstr>
      <vt:lpstr>Negative Reviews:</vt:lpstr>
      <vt:lpstr>Neutral Reviews:</vt:lpstr>
      <vt:lpstr>Model Building</vt:lpstr>
      <vt:lpstr>Streamlit Deployment</vt:lpstr>
      <vt:lpstr>Showing All Reviews</vt:lpstr>
      <vt:lpstr>Visualization for Ratings</vt:lpstr>
      <vt:lpstr>Uni-gram, Bi-gram, Tri-gram</vt:lpstr>
      <vt:lpstr>Word Clouds</vt:lpstr>
      <vt:lpstr>Positive, Negative &amp; Neutral Reviews</vt:lpstr>
      <vt:lpstr>Count &amp; Percentage  of Reviews   According to the Reviews Percentage It will Comment whether the Product is Very Good, Good, Bad,  Very Bad   </vt:lpstr>
      <vt:lpstr>About Page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Megha</dc:creator>
  <cp:lastModifiedBy>Samyuktha Patnaik</cp:lastModifiedBy>
  <cp:revision>54</cp:revision>
  <dcterms:created xsi:type="dcterms:W3CDTF">2022-04-19T15:23:04Z</dcterms:created>
  <dcterms:modified xsi:type="dcterms:W3CDTF">2022-09-01T14:02:18Z</dcterms:modified>
</cp:coreProperties>
</file>